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2"/>
  </p:notesMasterIdLst>
  <p:sldIdLst>
    <p:sldId id="932" r:id="rId2"/>
    <p:sldId id="888" r:id="rId3"/>
    <p:sldId id="784" r:id="rId4"/>
    <p:sldId id="890" r:id="rId5"/>
    <p:sldId id="892" r:id="rId6"/>
    <p:sldId id="893" r:id="rId7"/>
    <p:sldId id="931" r:id="rId8"/>
    <p:sldId id="933" r:id="rId9"/>
    <p:sldId id="273" r:id="rId10"/>
    <p:sldId id="268" r:id="rId11"/>
    <p:sldId id="269" r:id="rId12"/>
    <p:sldId id="271" r:id="rId13"/>
    <p:sldId id="272" r:id="rId14"/>
    <p:sldId id="889" r:id="rId15"/>
    <p:sldId id="891" r:id="rId16"/>
    <p:sldId id="872" r:id="rId17"/>
    <p:sldId id="292" r:id="rId18"/>
    <p:sldId id="878" r:id="rId19"/>
    <p:sldId id="880" r:id="rId20"/>
    <p:sldId id="879" r:id="rId21"/>
    <p:sldId id="881" r:id="rId22"/>
    <p:sldId id="912" r:id="rId23"/>
    <p:sldId id="882" r:id="rId24"/>
    <p:sldId id="736" r:id="rId25"/>
    <p:sldId id="737" r:id="rId26"/>
    <p:sldId id="725" r:id="rId27"/>
    <p:sldId id="264" r:id="rId28"/>
    <p:sldId id="780" r:id="rId29"/>
    <p:sldId id="910" r:id="rId30"/>
    <p:sldId id="783" r:id="rId31"/>
    <p:sldId id="913" r:id="rId32"/>
    <p:sldId id="259" r:id="rId33"/>
    <p:sldId id="260" r:id="rId34"/>
    <p:sldId id="886" r:id="rId35"/>
    <p:sldId id="885" r:id="rId36"/>
    <p:sldId id="884" r:id="rId37"/>
    <p:sldId id="887" r:id="rId38"/>
    <p:sldId id="895" r:id="rId39"/>
    <p:sldId id="270" r:id="rId40"/>
    <p:sldId id="938" r:id="rId41"/>
    <p:sldId id="899" r:id="rId42"/>
    <p:sldId id="909" r:id="rId43"/>
    <p:sldId id="900" r:id="rId44"/>
    <p:sldId id="276" r:id="rId45"/>
    <p:sldId id="338" r:id="rId46"/>
    <p:sldId id="411" r:id="rId47"/>
    <p:sldId id="901" r:id="rId48"/>
    <p:sldId id="911" r:id="rId49"/>
    <p:sldId id="902" r:id="rId50"/>
    <p:sldId id="903" r:id="rId51"/>
    <p:sldId id="904" r:id="rId52"/>
    <p:sldId id="896" r:id="rId53"/>
    <p:sldId id="905" r:id="rId54"/>
    <p:sldId id="906" r:id="rId55"/>
    <p:sldId id="907" r:id="rId56"/>
    <p:sldId id="908" r:id="rId57"/>
    <p:sldId id="920" r:id="rId58"/>
    <p:sldId id="914" r:id="rId59"/>
    <p:sldId id="915" r:id="rId60"/>
    <p:sldId id="936" r:id="rId61"/>
    <p:sldId id="939" r:id="rId62"/>
    <p:sldId id="916" r:id="rId63"/>
    <p:sldId id="917" r:id="rId64"/>
    <p:sldId id="918" r:id="rId65"/>
    <p:sldId id="919" r:id="rId66"/>
    <p:sldId id="937" r:id="rId67"/>
    <p:sldId id="921" r:id="rId68"/>
    <p:sldId id="922" r:id="rId69"/>
    <p:sldId id="923" r:id="rId70"/>
    <p:sldId id="924" r:id="rId71"/>
    <p:sldId id="934" r:id="rId72"/>
    <p:sldId id="925" r:id="rId73"/>
    <p:sldId id="949" r:id="rId74"/>
    <p:sldId id="935" r:id="rId75"/>
    <p:sldId id="945" r:id="rId76"/>
    <p:sldId id="946" r:id="rId77"/>
    <p:sldId id="947" r:id="rId78"/>
    <p:sldId id="948" r:id="rId79"/>
    <p:sldId id="950" r:id="rId80"/>
    <p:sldId id="926" r:id="rId81"/>
    <p:sldId id="927" r:id="rId82"/>
    <p:sldId id="928" r:id="rId83"/>
    <p:sldId id="941" r:id="rId84"/>
    <p:sldId id="940" r:id="rId85"/>
    <p:sldId id="942" r:id="rId86"/>
    <p:sldId id="943" r:id="rId87"/>
    <p:sldId id="944" r:id="rId88"/>
    <p:sldId id="929" r:id="rId89"/>
    <p:sldId id="782" r:id="rId90"/>
    <p:sldId id="93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86"/>
    <p:restoredTop sz="94674"/>
  </p:normalViewPr>
  <p:slideViewPr>
    <p:cSldViewPr snapToGrid="0" snapToObjects="1">
      <p:cViewPr>
        <p:scale>
          <a:sx n="170" d="100"/>
          <a:sy n="170" d="100"/>
        </p:scale>
        <p:origin x="672" y="42"/>
      </p:cViewPr>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panfs\pan1\gpipe\home\souvorov\PAG2018\skesa\mis.indel.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aseline="0" dirty="0">
                <a:latin typeface="Arial" panose="020B0604020202020204" pitchFamily="34" charset="0"/>
              </a:rPr>
              <a:t>Mismatches per 100 </a:t>
            </a:r>
            <a:r>
              <a:rPr lang="en-US" sz="1600" baseline="0" dirty="0" err="1">
                <a:latin typeface="Arial" panose="020B0604020202020204" pitchFamily="34" charset="0"/>
              </a:rPr>
              <a:t>Kb</a:t>
            </a:r>
            <a:endParaRPr lang="en-US" sz="1600" baseline="0" dirty="0">
              <a:latin typeface="Arial" panose="020B0604020202020204" pitchFamily="34" charset="0"/>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Skesa</c:v>
                </c:pt>
              </c:strCache>
            </c:strRef>
          </c:tx>
          <c:spPr>
            <a:solidFill>
              <a:srgbClr val="C00000"/>
            </a:solidFill>
            <a:ln>
              <a:solidFill>
                <a:srgbClr val="C00000"/>
              </a:solidFill>
            </a:ln>
            <a:effectLst/>
          </c:spPr>
          <c:invertIfNegative val="0"/>
          <c:cat>
            <c:strRef>
              <c:f>Sheet2!$A$2:$A$7</c:f>
              <c:strCache>
                <c:ptCount val="6"/>
                <c:pt idx="0">
                  <c:v>1</c:v>
                </c:pt>
                <c:pt idx="1">
                  <c:v>2</c:v>
                </c:pt>
                <c:pt idx="2">
                  <c:v>3</c:v>
                </c:pt>
                <c:pt idx="3">
                  <c:v>4</c:v>
                </c:pt>
                <c:pt idx="4">
                  <c:v>5</c:v>
                </c:pt>
                <c:pt idx="5">
                  <c:v>&gt;5</c:v>
                </c:pt>
              </c:strCache>
            </c:strRef>
          </c:cat>
          <c:val>
            <c:numRef>
              <c:f>Sheet2!$B$2:$B$7</c:f>
              <c:numCache>
                <c:formatCode>General</c:formatCode>
                <c:ptCount val="6"/>
                <c:pt idx="0">
                  <c:v>47</c:v>
                </c:pt>
                <c:pt idx="1">
                  <c:v>4</c:v>
                </c:pt>
                <c:pt idx="2">
                  <c:v>3</c:v>
                </c:pt>
                <c:pt idx="3">
                  <c:v>0.1</c:v>
                </c:pt>
                <c:pt idx="4">
                  <c:v>0.1</c:v>
                </c:pt>
                <c:pt idx="5">
                  <c:v>2</c:v>
                </c:pt>
              </c:numCache>
            </c:numRef>
          </c:val>
          <c:extLst>
            <c:ext xmlns:c16="http://schemas.microsoft.com/office/drawing/2014/chart" uri="{C3380CC4-5D6E-409C-BE32-E72D297353CC}">
              <c16:uniqueId val="{00000000-BDF2-440E-833B-B950B88C3F31}"/>
            </c:ext>
          </c:extLst>
        </c:ser>
        <c:ser>
          <c:idx val="2"/>
          <c:order val="1"/>
          <c:tx>
            <c:strRef>
              <c:f>Sheet2!$D$1</c:f>
              <c:strCache>
                <c:ptCount val="1"/>
                <c:pt idx="0">
                  <c:v>Spades</c:v>
                </c:pt>
              </c:strCache>
            </c:strRef>
          </c:tx>
          <c:spPr>
            <a:solidFill>
              <a:schemeClr val="accent3"/>
            </a:solidFill>
            <a:ln>
              <a:noFill/>
            </a:ln>
            <a:effectLst/>
          </c:spPr>
          <c:invertIfNegative val="0"/>
          <c:cat>
            <c:strRef>
              <c:f>Sheet2!$A$2:$A$7</c:f>
              <c:strCache>
                <c:ptCount val="6"/>
                <c:pt idx="0">
                  <c:v>1</c:v>
                </c:pt>
                <c:pt idx="1">
                  <c:v>2</c:v>
                </c:pt>
                <c:pt idx="2">
                  <c:v>3</c:v>
                </c:pt>
                <c:pt idx="3">
                  <c:v>4</c:v>
                </c:pt>
                <c:pt idx="4">
                  <c:v>5</c:v>
                </c:pt>
                <c:pt idx="5">
                  <c:v>&gt;5</c:v>
                </c:pt>
              </c:strCache>
            </c:strRef>
          </c:cat>
          <c:val>
            <c:numRef>
              <c:f>Sheet2!$D$2:$D$7</c:f>
              <c:numCache>
                <c:formatCode>General</c:formatCode>
                <c:ptCount val="6"/>
                <c:pt idx="0">
                  <c:v>3</c:v>
                </c:pt>
                <c:pt idx="1">
                  <c:v>14</c:v>
                </c:pt>
                <c:pt idx="2">
                  <c:v>19</c:v>
                </c:pt>
                <c:pt idx="3">
                  <c:v>7</c:v>
                </c:pt>
                <c:pt idx="4">
                  <c:v>8</c:v>
                </c:pt>
                <c:pt idx="5">
                  <c:v>5</c:v>
                </c:pt>
              </c:numCache>
            </c:numRef>
          </c:val>
          <c:extLst>
            <c:ext xmlns:c16="http://schemas.microsoft.com/office/drawing/2014/chart" uri="{C3380CC4-5D6E-409C-BE32-E72D297353CC}">
              <c16:uniqueId val="{00000001-BDF2-440E-833B-B950B88C3F31}"/>
            </c:ext>
          </c:extLst>
        </c:ser>
        <c:ser>
          <c:idx val="4"/>
          <c:order val="2"/>
          <c:tx>
            <c:strRef>
              <c:f>Sheet2!$F$1</c:f>
              <c:strCache>
                <c:ptCount val="1"/>
                <c:pt idx="0">
                  <c:v>Megahit</c:v>
                </c:pt>
              </c:strCache>
            </c:strRef>
          </c:tx>
          <c:spPr>
            <a:solidFill>
              <a:srgbClr val="0070C0"/>
            </a:solidFill>
            <a:ln>
              <a:solidFill>
                <a:srgbClr val="0070C0"/>
              </a:solidFill>
            </a:ln>
            <a:effectLst/>
          </c:spPr>
          <c:invertIfNegative val="0"/>
          <c:cat>
            <c:strRef>
              <c:f>Sheet2!$A$2:$A$7</c:f>
              <c:strCache>
                <c:ptCount val="6"/>
                <c:pt idx="0">
                  <c:v>1</c:v>
                </c:pt>
                <c:pt idx="1">
                  <c:v>2</c:v>
                </c:pt>
                <c:pt idx="2">
                  <c:v>3</c:v>
                </c:pt>
                <c:pt idx="3">
                  <c:v>4</c:v>
                </c:pt>
                <c:pt idx="4">
                  <c:v>5</c:v>
                </c:pt>
                <c:pt idx="5">
                  <c:v>&gt;5</c:v>
                </c:pt>
              </c:strCache>
            </c:strRef>
          </c:cat>
          <c:val>
            <c:numRef>
              <c:f>Sheet2!$F$2:$F$7</c:f>
              <c:numCache>
                <c:formatCode>General</c:formatCode>
                <c:ptCount val="6"/>
                <c:pt idx="0">
                  <c:v>9</c:v>
                </c:pt>
                <c:pt idx="1">
                  <c:v>20</c:v>
                </c:pt>
                <c:pt idx="2">
                  <c:v>4</c:v>
                </c:pt>
                <c:pt idx="3">
                  <c:v>4</c:v>
                </c:pt>
                <c:pt idx="4">
                  <c:v>6</c:v>
                </c:pt>
                <c:pt idx="5">
                  <c:v>13</c:v>
                </c:pt>
              </c:numCache>
            </c:numRef>
          </c:val>
          <c:extLst>
            <c:ext xmlns:c16="http://schemas.microsoft.com/office/drawing/2014/chart" uri="{C3380CC4-5D6E-409C-BE32-E72D297353CC}">
              <c16:uniqueId val="{00000002-BDF2-440E-833B-B950B88C3F31}"/>
            </c:ext>
          </c:extLst>
        </c:ser>
        <c:dLbls>
          <c:showLegendKey val="0"/>
          <c:showVal val="0"/>
          <c:showCatName val="0"/>
          <c:showSerName val="0"/>
          <c:showPercent val="0"/>
          <c:showBubbleSize val="0"/>
        </c:dLbls>
        <c:gapWidth val="75"/>
        <c:axId val="381976784"/>
        <c:axId val="377936680"/>
      </c:barChart>
      <c:catAx>
        <c:axId val="38197678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aseline="0" dirty="0">
                    <a:latin typeface="Arial" panose="020B0604020202020204" pitchFamily="34" charset="0"/>
                  </a:rPr>
                  <a:t>Mismatches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7936680"/>
        <c:crosses val="autoZero"/>
        <c:auto val="1"/>
        <c:lblAlgn val="ctr"/>
        <c:lblOffset val="100"/>
        <c:noMultiLvlLbl val="0"/>
      </c:catAx>
      <c:valAx>
        <c:axId val="377936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latin typeface="Arial" panose="020B0604020202020204" pitchFamily="34" charset="0"/>
                  </a:rPr>
                  <a:t>Runs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976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A2426E-871E-6048-897D-C00DFFEC19B5}" type="datetimeFigureOut">
              <a:rPr lang="en-US" smtClean="0"/>
              <a:t>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30F7CC-E99A-9B4E-A466-3BF0E5F4787E}" type="slidenum">
              <a:rPr lang="en-US" smtClean="0"/>
              <a:t>‹#›</a:t>
            </a:fld>
            <a:endParaRPr lang="en-US"/>
          </a:p>
        </p:txBody>
      </p:sp>
    </p:spTree>
    <p:extLst>
      <p:ext uri="{BB962C8B-B14F-4D97-AF65-F5344CB8AC3E}">
        <p14:creationId xmlns:p14="http://schemas.microsoft.com/office/powerpoint/2010/main" val="1865527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GenBank</a:t>
            </a:r>
            <a:endParaRPr lang="en-US" dirty="0"/>
          </a:p>
        </p:txBody>
      </p:sp>
      <p:sp>
        <p:nvSpPr>
          <p:cNvPr id="4" name="Slide Number Placeholder 3"/>
          <p:cNvSpPr>
            <a:spLocks noGrp="1"/>
          </p:cNvSpPr>
          <p:nvPr>
            <p:ph type="sldNum" sz="quarter" idx="10"/>
          </p:nvPr>
        </p:nvSpPr>
        <p:spPr/>
        <p:txBody>
          <a:bodyPr/>
          <a:lstStyle/>
          <a:p>
            <a:fld id="{8C30F7CC-E99A-9B4E-A466-3BF0E5F4787E}" type="slidenum">
              <a:rPr lang="en-US" smtClean="0"/>
              <a:t>45</a:t>
            </a:fld>
            <a:endParaRPr lang="en-US"/>
          </a:p>
        </p:txBody>
      </p:sp>
    </p:spTree>
    <p:extLst>
      <p:ext uri="{BB962C8B-B14F-4D97-AF65-F5344CB8AC3E}">
        <p14:creationId xmlns:p14="http://schemas.microsoft.com/office/powerpoint/2010/main" val="3881669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ligh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138917"/>
            <a:ext cx="12192000" cy="2580167"/>
          </a:xfrm>
          <a:prstGeom prst="rect">
            <a:avLst/>
          </a:prstGeom>
          <a:solidFill>
            <a:schemeClr val="accent5">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6"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3600" y="5839065"/>
            <a:ext cx="5232400" cy="6604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Left Side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309" y="450802"/>
            <a:ext cx="2808212" cy="1606598"/>
          </a:xfrm>
        </p:spPr>
        <p:txBody>
          <a:bodyPr anchor="b"/>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084320" y="450803"/>
            <a:ext cx="7498080" cy="541818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309" y="2042160"/>
            <a:ext cx="2808212" cy="382682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69259" y="6239208"/>
            <a:ext cx="7694570" cy="271574"/>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385027" y="6236208"/>
            <a:ext cx="179070" cy="274574"/>
          </a:xfrm>
          <a:prstGeom prst="rect">
            <a:avLst/>
          </a:prstGeom>
        </p:spPr>
      </p:pic>
    </p:spTree>
    <p:extLst>
      <p:ext uri="{BB962C8B-B14F-4D97-AF65-F5344CB8AC3E}">
        <p14:creationId xmlns:p14="http://schemas.microsoft.com/office/powerpoint/2010/main" val="11529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knoledgements - ligh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009707" cy="1217485"/>
          </a:xfrm>
        </p:spPr>
        <p:txBody>
          <a:bodyPr/>
          <a:lstStyle/>
          <a:p>
            <a:r>
              <a:rPr lang="en-US"/>
              <a:t>Click to edit Master title style</a:t>
            </a:r>
            <a:endParaRPr lang="en-US" dirty="0"/>
          </a:p>
        </p:txBody>
      </p:sp>
      <p:sp>
        <p:nvSpPr>
          <p:cNvPr id="8" name="Text Placeholder 7"/>
          <p:cNvSpPr>
            <a:spLocks noGrp="1"/>
          </p:cNvSpPr>
          <p:nvPr>
            <p:ph type="body" sz="quarter" idx="11" hasCustomPrompt="1"/>
          </p:nvPr>
        </p:nvSpPr>
        <p:spPr>
          <a:xfrm>
            <a:off x="838200" y="1662195"/>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8" name="Text Placeholder 7"/>
          <p:cNvSpPr>
            <a:spLocks noGrp="1"/>
          </p:cNvSpPr>
          <p:nvPr>
            <p:ph type="body" sz="quarter" idx="13" hasCustomPrompt="1"/>
          </p:nvPr>
        </p:nvSpPr>
        <p:spPr>
          <a:xfrm>
            <a:off x="6259582" y="1657427"/>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9" name="Text Placeholder 7"/>
          <p:cNvSpPr>
            <a:spLocks noGrp="1"/>
          </p:cNvSpPr>
          <p:nvPr>
            <p:ph type="body" sz="quarter" idx="14" hasCustomPrompt="1"/>
          </p:nvPr>
        </p:nvSpPr>
        <p:spPr>
          <a:xfrm>
            <a:off x="3548891" y="1657426"/>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20" name="Text Placeholder 7"/>
          <p:cNvSpPr>
            <a:spLocks noGrp="1"/>
          </p:cNvSpPr>
          <p:nvPr>
            <p:ph type="body" sz="quarter" idx="15" hasCustomPrompt="1"/>
          </p:nvPr>
        </p:nvSpPr>
        <p:spPr>
          <a:xfrm>
            <a:off x="8915400" y="1662193"/>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6" name="Text Placeholder 5"/>
          <p:cNvSpPr>
            <a:spLocks noGrp="1"/>
          </p:cNvSpPr>
          <p:nvPr>
            <p:ph type="body" sz="quarter" idx="16" hasCustomPrompt="1"/>
          </p:nvPr>
        </p:nvSpPr>
        <p:spPr>
          <a:xfrm>
            <a:off x="5987291" y="365125"/>
            <a:ext cx="5366509" cy="1217613"/>
          </a:xfrm>
        </p:spPr>
        <p:txBody>
          <a:bodyPr anchor="ctr">
            <a:normAutofit/>
          </a:bodyPr>
          <a:lstStyle>
            <a:lvl1pPr marL="0" indent="0">
              <a:lnSpc>
                <a:spcPct val="125000"/>
              </a:lnSpc>
              <a:buNone/>
              <a:defRPr sz="1600"/>
            </a:lvl1pPr>
          </a:lstStyle>
          <a:p>
            <a:pPr lvl="0"/>
            <a:r>
              <a:rPr lang="en-US" dirty="0"/>
              <a:t>This research was supported by the Intramural Research Program of the NIH, National Library of Medicine.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graphic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 y="2222339"/>
            <a:ext cx="12192000" cy="2430684"/>
          </a:xfrm>
          <a:prstGeom prst="rect">
            <a:avLst/>
          </a:prstGeom>
          <a:solidFill>
            <a:schemeClr val="accent5">
              <a:alpha val="80000"/>
            </a:schemeClr>
          </a:solidFill>
          <a:ln>
            <a:noFill/>
          </a:ln>
          <a:effectLst>
            <a:outerShdw dist="50800"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6"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3600" y="5839065"/>
            <a:ext cx="5232400" cy="6604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graphic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072640"/>
            <a:ext cx="12192000" cy="2895600"/>
          </a:xfrm>
          <a:prstGeom prst="rect">
            <a:avLst/>
          </a:prstGeom>
          <a:solidFill>
            <a:schemeClr val="tx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200" y="5879804"/>
            <a:ext cx="4964035" cy="672026"/>
          </a:xfrm>
          <a:prstGeom prst="rect">
            <a:avLst/>
          </a:prstGeom>
        </p:spPr>
      </p:pic>
      <p:sp>
        <p:nvSpPr>
          <p:cNvPr id="6"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7"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spTree>
    <p:extLst>
      <p:ext uri="{BB962C8B-B14F-4D97-AF65-F5344CB8AC3E}">
        <p14:creationId xmlns:p14="http://schemas.microsoft.com/office/powerpoint/2010/main" val="80191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Plai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838200" y="1920875"/>
            <a:ext cx="10515600" cy="3930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spTree>
    <p:extLst>
      <p:ext uri="{BB962C8B-B14F-4D97-AF65-F5344CB8AC3E}">
        <p14:creationId xmlns:p14="http://schemas.microsoft.com/office/powerpoint/2010/main" val="160268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 Blue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aseline="0"/>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3858895"/>
          </a:xfrm>
        </p:spPr>
        <p:txBody>
          <a:bodyPr>
            <a:normAutofit/>
          </a:bodyPr>
          <a:lstStyle>
            <a:lvl1pPr>
              <a:defRPr sz="2000" baseline="0"/>
            </a:lvl1pPr>
            <a:lvl2pPr>
              <a:defRPr sz="2000" baseline="0"/>
            </a:lvl2pPr>
            <a:lvl3pPr>
              <a:defRPr sz="2000" baseline="0"/>
            </a:lvl3pPr>
            <a:lvl4pPr>
              <a:defRPr sz="2000" baseline="0"/>
            </a:lvl4pPr>
            <a:lvl5pPr>
              <a:defRPr sz="20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1248" y="6236208"/>
            <a:ext cx="10512551" cy="309880"/>
          </a:xfrm>
          <a:prstGeom prst="rect">
            <a:avLst/>
          </a:prstGeom>
        </p:spPr>
      </p:pic>
    </p:spTree>
    <p:extLst>
      <p:ext uri="{BB962C8B-B14F-4D97-AF65-F5344CB8AC3E}">
        <p14:creationId xmlns:p14="http://schemas.microsoft.com/office/powerpoint/2010/main" val="213951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198" y="3802335"/>
            <a:ext cx="10515601"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itle 7"/>
          <p:cNvSpPr>
            <a:spLocks noGrp="1"/>
          </p:cNvSpPr>
          <p:nvPr>
            <p:ph type="title"/>
          </p:nvPr>
        </p:nvSpPr>
        <p:spPr>
          <a:xfrm>
            <a:off x="838199" y="1959429"/>
            <a:ext cx="10515600" cy="1842723"/>
          </a:xfrm>
        </p:spPr>
        <p:txBody>
          <a:bodyPr/>
          <a:lstStyle/>
          <a:p>
            <a:r>
              <a:rPr lang="en-US"/>
              <a:t>Click to edit Master 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spTree>
    <p:extLst>
      <p:ext uri="{BB962C8B-B14F-4D97-AF65-F5344CB8AC3E}">
        <p14:creationId xmlns:p14="http://schemas.microsoft.com/office/powerpoint/2010/main" val="46727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 Cur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21697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spTree>
    <p:extLst>
      <p:ext uri="{BB962C8B-B14F-4D97-AF65-F5344CB8AC3E}">
        <p14:creationId xmlns:p14="http://schemas.microsoft.com/office/powerpoint/2010/main" val="999890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Content - Pentagr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0874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0874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spTree>
    <p:extLst>
      <p:ext uri="{BB962C8B-B14F-4D97-AF65-F5344CB8AC3E}">
        <p14:creationId xmlns:p14="http://schemas.microsoft.com/office/powerpoint/2010/main" val="1107843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Right Side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6627812" cy="1325563"/>
          </a:xfrm>
        </p:spPr>
        <p:txBody>
          <a:bodyPr>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839788" y="1681163"/>
            <a:ext cx="66278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6627812" cy="34232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168640" y="1681163"/>
            <a:ext cx="318674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8168640" y="2505075"/>
            <a:ext cx="3186748" cy="34232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66425" y="6236208"/>
            <a:ext cx="189739" cy="290934"/>
          </a:xfrm>
          <a:prstGeom prst="rect">
            <a:avLst/>
          </a:prstGeom>
        </p:spPr>
      </p:pic>
    </p:spTree>
    <p:extLst>
      <p:ext uri="{BB962C8B-B14F-4D97-AF65-F5344CB8AC3E}">
        <p14:creationId xmlns:p14="http://schemas.microsoft.com/office/powerpoint/2010/main" val="846720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7" r:id="rId3"/>
    <p:sldLayoutId id="2147483654" r:id="rId4"/>
    <p:sldLayoutId id="2147483650" r:id="rId5"/>
    <p:sldLayoutId id="2147483649" r:id="rId6"/>
    <p:sldLayoutId id="2147483651" r:id="rId7"/>
    <p:sldLayoutId id="2147483652" r:id="rId8"/>
    <p:sldLayoutId id="2147483653" r:id="rId9"/>
    <p:sldLayoutId id="2147483656" r:id="rId10"/>
    <p:sldLayoutId id="21474836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join.slack.com/t/asm-ngs-workshop/shared_invite/zt-jfx7s4zb-lLBdpumiEdr0INIzUaJKIA" TargetMode="External"/><Relationship Id="rId2" Type="http://schemas.openxmlformats.org/officeDocument/2006/relationships/hyperlink" Target="https://github.com/NCBI-Codeathons/asm-ngs-workshop" TargetMode="External"/><Relationship Id="rId1" Type="http://schemas.openxmlformats.org/officeDocument/2006/relationships/slideLayout" Target="../slideLayouts/slideLayout4.xml"/><Relationship Id="rId4" Type="http://schemas.openxmlformats.org/officeDocument/2006/relationships/hyperlink" Target="https://console.cloud.google.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www.ncbi.nlm.nih.gov/pubmed/31427293"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NCBI-Codeathons/asm-ngs-workshop"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www.ncbi.nlm.nih.gov/bioproject/PRJEB31632" TargetMode="External"/><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hyperlink" Target="https://trace.ncbi.nlm.nih.gov/Traces/sra?study=ERP114207"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loud.google.com/bigquery/docs/how-to"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hyperlink" Target="https://www.go-fair.org/fair-principles/fairification-process/" TargetMode="Externa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hyperlink" Target="http://www.ncbi.nlm.nih.gov/"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s://forms.gle/U8sooNwut3NiuyQq6"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016ED0-8655-4D01-8374-A9E699C722C9}"/>
              </a:ext>
            </a:extLst>
          </p:cNvPr>
          <p:cNvSpPr/>
          <p:nvPr/>
        </p:nvSpPr>
        <p:spPr>
          <a:xfrm>
            <a:off x="899595" y="1077607"/>
            <a:ext cx="10069423" cy="5570756"/>
          </a:xfrm>
          <a:prstGeom prst="rect">
            <a:avLst/>
          </a:prstGeom>
        </p:spPr>
        <p:txBody>
          <a:bodyPr wrap="none">
            <a:spAutoFit/>
          </a:bodyPr>
          <a:lstStyle/>
          <a:p>
            <a:r>
              <a:rPr lang="en-US" sz="2400"/>
              <a:t>We have muted all participants when first joining the zoom </a:t>
            </a:r>
          </a:p>
          <a:p>
            <a:endParaRPr lang="en-US" sz="2400"/>
          </a:p>
          <a:p>
            <a:r>
              <a:rPr lang="en-US" sz="2400">
                <a:hlinkClick r:id="rId2"/>
              </a:rPr>
              <a:t>https://github.com/NCBI-Codeathons/asm-ngs-workshop</a:t>
            </a:r>
            <a:endParaRPr lang="en-US" sz="2400"/>
          </a:p>
          <a:p>
            <a:endParaRPr lang="en-US" sz="2400"/>
          </a:p>
          <a:p>
            <a:r>
              <a:rPr lang="en-US" sz="2400"/>
              <a:t>slack:</a:t>
            </a:r>
          </a:p>
          <a:p>
            <a:r>
              <a:rPr lang="en-US" sz="2400"/>
              <a:t>asm-ngs-workshop</a:t>
            </a:r>
          </a:p>
          <a:p>
            <a:r>
              <a:rPr lang="en-US" sz="2400"/>
              <a:t>#general - if you have technical issues, please post them there</a:t>
            </a:r>
          </a:p>
          <a:p>
            <a:endParaRPr lang="en-US" sz="2400"/>
          </a:p>
          <a:p>
            <a:r>
              <a:rPr lang="en-US" sz="2000" u="sng">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https://join.slack.com/t/asm-ngs-workshop/shared_invite/zt-jfx7s4zb-lLBdpumiEdr0INIzUaJKIA</a:t>
            </a:r>
            <a:endParaRPr lang="en-US" sz="2000" u="sng">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endParaRPr lang="en-US" sz="2400">
              <a:solidFill>
                <a:srgbClr val="0563C1"/>
              </a:solidFill>
              <a:latin typeface="Calibri" panose="020F0502020204030204" pitchFamily="34" charset="0"/>
              <a:cs typeface="Times New Roman" panose="02020603050405020304" pitchFamily="18" charset="0"/>
            </a:endParaRPr>
          </a:p>
          <a:p>
            <a:endParaRPr lang="en-US" sz="2400" u="sng">
              <a:solidFill>
                <a:srgbClr val="0563C1"/>
              </a:solidFill>
              <a:latin typeface="Calibri" panose="020F0502020204030204" pitchFamily="34" charset="0"/>
              <a:cs typeface="Times New Roman" panose="02020603050405020304" pitchFamily="18" charset="0"/>
            </a:endParaRPr>
          </a:p>
          <a:p>
            <a:r>
              <a:rPr lang="en-US" sz="2400" b="1"/>
              <a:t>Open an "Incognito window"</a:t>
            </a:r>
          </a:p>
          <a:p>
            <a:r>
              <a:rPr lang="en-US" sz="2400"/>
              <a:t>Go to </a:t>
            </a:r>
            <a:r>
              <a:rPr lang="en-US" sz="2400">
                <a:hlinkClick r:id="rId4"/>
              </a:rPr>
              <a:t>https://console.cloud.google.com</a:t>
            </a:r>
            <a:endParaRPr lang="en-US" sz="2400"/>
          </a:p>
          <a:p>
            <a:endParaRPr lang="en-US" sz="2400"/>
          </a:p>
          <a:p>
            <a:endParaRPr lang="en-US" sz="2400"/>
          </a:p>
        </p:txBody>
      </p:sp>
      <p:sp>
        <p:nvSpPr>
          <p:cNvPr id="7" name="Title 1">
            <a:extLst>
              <a:ext uri="{FF2B5EF4-FFF2-40B4-BE49-F238E27FC236}">
                <a16:creationId xmlns:a16="http://schemas.microsoft.com/office/drawing/2014/main" id="{5CC7F826-B956-4C98-8C96-D16938CB30B4}"/>
              </a:ext>
            </a:extLst>
          </p:cNvPr>
          <p:cNvSpPr>
            <a:spLocks noGrp="1"/>
          </p:cNvSpPr>
          <p:nvPr>
            <p:ph type="title"/>
          </p:nvPr>
        </p:nvSpPr>
        <p:spPr>
          <a:xfrm>
            <a:off x="755609" y="135057"/>
            <a:ext cx="11013374" cy="1119981"/>
          </a:xfrm>
        </p:spPr>
        <p:txBody>
          <a:bodyPr>
            <a:normAutofit fontScale="90000"/>
          </a:bodyPr>
          <a:lstStyle/>
          <a:p>
            <a:r>
              <a:rPr lang="en-US">
                <a:latin typeface="Abadi" panose="020B0604020104020204" pitchFamily="34" charset="0"/>
              </a:rPr>
              <a:t>ASM NGS Pre Conference NCBI Workshop</a:t>
            </a:r>
            <a:br>
              <a:rPr lang="en-US">
                <a:latin typeface="Abadi" panose="020B0604020104020204" pitchFamily="34" charset="0"/>
              </a:rPr>
            </a:br>
            <a:endParaRPr lang="en-US" dirty="0">
              <a:latin typeface="Abadi" panose="020B0604020104020204" pitchFamily="34" charset="0"/>
            </a:endParaRPr>
          </a:p>
        </p:txBody>
      </p:sp>
    </p:spTree>
    <p:extLst>
      <p:ext uri="{BB962C8B-B14F-4D97-AF65-F5344CB8AC3E}">
        <p14:creationId xmlns:p14="http://schemas.microsoft.com/office/powerpoint/2010/main" val="2246594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3E07648-464A-43A6-8ED8-1D2EE38CA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87" y="854760"/>
            <a:ext cx="8359073" cy="52771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010B73-8F00-49F8-96D6-A2CAA08EA036}"/>
              </a:ext>
            </a:extLst>
          </p:cNvPr>
          <p:cNvSpPr txBox="1"/>
          <p:nvPr/>
        </p:nvSpPr>
        <p:spPr>
          <a:xfrm>
            <a:off x="2280720" y="116011"/>
            <a:ext cx="6298519" cy="584775"/>
          </a:xfrm>
          <a:prstGeom prst="rect">
            <a:avLst/>
          </a:prstGeom>
          <a:noFill/>
        </p:spPr>
        <p:txBody>
          <a:bodyPr wrap="none" rtlCol="0">
            <a:spAutoFit/>
          </a:bodyPr>
          <a:lstStyle/>
          <a:p>
            <a:r>
              <a:rPr lang="en-US" sz="3200">
                <a:latin typeface="Abadi" panose="020B0604020104020204" pitchFamily="34" charset="0"/>
              </a:rPr>
              <a:t>Sampling in a tertiary care hospital</a:t>
            </a:r>
          </a:p>
        </p:txBody>
      </p:sp>
      <p:sp>
        <p:nvSpPr>
          <p:cNvPr id="8" name="Rectangle 7">
            <a:extLst>
              <a:ext uri="{FF2B5EF4-FFF2-40B4-BE49-F238E27FC236}">
                <a16:creationId xmlns:a16="http://schemas.microsoft.com/office/drawing/2014/main" id="{46016822-4AC7-4A1F-9DC4-5E8D045E5426}"/>
              </a:ext>
            </a:extLst>
          </p:cNvPr>
          <p:cNvSpPr/>
          <p:nvPr/>
        </p:nvSpPr>
        <p:spPr>
          <a:xfrm>
            <a:off x="3428811" y="6285834"/>
            <a:ext cx="7031092" cy="338554"/>
          </a:xfrm>
          <a:prstGeom prst="rect">
            <a:avLst/>
          </a:prstGeom>
        </p:spPr>
        <p:txBody>
          <a:bodyPr wrap="none">
            <a:spAutoFit/>
          </a:bodyPr>
          <a:lstStyle/>
          <a:p>
            <a:r>
              <a:rPr lang="en-US" sz="1600">
                <a:latin typeface="Abadi" panose="020B0604020104020204" pitchFamily="34" charset="0"/>
              </a:rPr>
              <a:t>Figure 1. Overview of sampling sites and analysis workflow. Chng, </a:t>
            </a:r>
            <a:r>
              <a:rPr lang="en-US" sz="1600" i="1">
                <a:latin typeface="Abadi" panose="020B0604020104020204" pitchFamily="34" charset="0"/>
              </a:rPr>
              <a:t>et al</a:t>
            </a:r>
            <a:r>
              <a:rPr lang="en-US" sz="1600">
                <a:latin typeface="Abadi" panose="020B0604020104020204" pitchFamily="34" charset="0"/>
              </a:rPr>
              <a:t>. 2020</a:t>
            </a:r>
          </a:p>
        </p:txBody>
      </p:sp>
      <p:sp>
        <p:nvSpPr>
          <p:cNvPr id="2" name="TextBox 1">
            <a:extLst>
              <a:ext uri="{FF2B5EF4-FFF2-40B4-BE49-F238E27FC236}">
                <a16:creationId xmlns:a16="http://schemas.microsoft.com/office/drawing/2014/main" id="{A0D4B72F-B6D4-4859-A5B5-33241DCE35E6}"/>
              </a:ext>
            </a:extLst>
          </p:cNvPr>
          <p:cNvSpPr txBox="1"/>
          <p:nvPr/>
        </p:nvSpPr>
        <p:spPr>
          <a:xfrm>
            <a:off x="8770005" y="1128738"/>
            <a:ext cx="3398687" cy="4524315"/>
          </a:xfrm>
          <a:prstGeom prst="rect">
            <a:avLst/>
          </a:prstGeom>
          <a:noFill/>
        </p:spPr>
        <p:txBody>
          <a:bodyPr wrap="none" rtlCol="0">
            <a:spAutoFit/>
          </a:bodyPr>
          <a:lstStyle/>
          <a:p>
            <a:r>
              <a:rPr lang="en-US"/>
              <a:t>multiple floors, wards, rooms,</a:t>
            </a:r>
          </a:p>
          <a:p>
            <a:r>
              <a:rPr lang="en-US"/>
              <a:t>sites samples</a:t>
            </a:r>
          </a:p>
          <a:p>
            <a:endParaRPr lang="en-US"/>
          </a:p>
          <a:p>
            <a:r>
              <a:rPr lang="en-US"/>
              <a:t>two time points one week apart,</a:t>
            </a:r>
          </a:p>
          <a:p>
            <a:r>
              <a:rPr lang="en-US"/>
              <a:t>deep metagenomics sequencing</a:t>
            </a:r>
          </a:p>
          <a:p>
            <a:r>
              <a:rPr lang="en-US"/>
              <a:t>with Illuumina</a:t>
            </a:r>
          </a:p>
          <a:p>
            <a:endParaRPr lang="en-US"/>
          </a:p>
          <a:p>
            <a:r>
              <a:rPr lang="en-US"/>
              <a:t>a subset of sites sampled a third</a:t>
            </a:r>
          </a:p>
          <a:p>
            <a:r>
              <a:rPr lang="en-US"/>
              <a:t>time a year later</a:t>
            </a:r>
          </a:p>
          <a:p>
            <a:endParaRPr lang="en-US"/>
          </a:p>
          <a:p>
            <a:r>
              <a:rPr lang="en-US"/>
              <a:t>did taxonomic and antibiotic</a:t>
            </a:r>
          </a:p>
          <a:p>
            <a:r>
              <a:rPr lang="en-US"/>
              <a:t>resistance gene analysis (ARG)</a:t>
            </a:r>
          </a:p>
          <a:p>
            <a:endParaRPr lang="en-US"/>
          </a:p>
          <a:p>
            <a:r>
              <a:rPr lang="en-US"/>
              <a:t>used ARG analysis to aid </a:t>
            </a:r>
          </a:p>
          <a:p>
            <a:r>
              <a:rPr lang="en-US"/>
              <a:t>enrichment culture for nanopore</a:t>
            </a:r>
          </a:p>
          <a:p>
            <a:r>
              <a:rPr lang="en-US"/>
              <a:t>sequencing</a:t>
            </a:r>
          </a:p>
        </p:txBody>
      </p:sp>
    </p:spTree>
    <p:extLst>
      <p:ext uri="{BB962C8B-B14F-4D97-AF65-F5344CB8AC3E}">
        <p14:creationId xmlns:p14="http://schemas.microsoft.com/office/powerpoint/2010/main" val="356964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3C0C4F-DF3A-4EB5-AEDB-35AE6E5059A4}"/>
              </a:ext>
            </a:extLst>
          </p:cNvPr>
          <p:cNvSpPr txBox="1"/>
          <p:nvPr/>
        </p:nvSpPr>
        <p:spPr>
          <a:xfrm>
            <a:off x="559497" y="428178"/>
            <a:ext cx="11232562" cy="5447645"/>
          </a:xfrm>
          <a:prstGeom prst="rect">
            <a:avLst/>
          </a:prstGeom>
          <a:noFill/>
        </p:spPr>
        <p:txBody>
          <a:bodyPr wrap="none" rtlCol="0">
            <a:spAutoFit/>
          </a:bodyPr>
          <a:lstStyle/>
          <a:p>
            <a:r>
              <a:rPr lang="en-US" sz="3200">
                <a:latin typeface="Abadi" panose="020B0604020104020204" pitchFamily="34" charset="0"/>
              </a:rPr>
              <a:t>Background to the analysis section.</a:t>
            </a:r>
          </a:p>
          <a:p>
            <a:r>
              <a:rPr lang="en-US" sz="3200">
                <a:latin typeface="Abadi" panose="020B0604020104020204" pitchFamily="34" charset="0"/>
              </a:rPr>
              <a:t>Using data from this paper:</a:t>
            </a:r>
          </a:p>
          <a:p>
            <a:br>
              <a:rPr lang="en-US">
                <a:latin typeface="Abadi" panose="020B0604020104020204" pitchFamily="34" charset="0"/>
              </a:rPr>
            </a:br>
            <a:r>
              <a:rPr lang="en-US">
                <a:latin typeface="Abadi" panose="020B0604020104020204" pitchFamily="34" charset="0"/>
              </a:rPr>
              <a:t>From enrichment cultures did nanopore sequencing (all samples) and illumina (subset)</a:t>
            </a:r>
            <a:br>
              <a:rPr lang="en-US">
                <a:latin typeface="Abadi" panose="020B0604020104020204" pitchFamily="34" charset="0"/>
              </a:rPr>
            </a:br>
            <a:endParaRPr lang="en-US">
              <a:latin typeface="Abadi" panose="020B0604020104020204" pitchFamily="34" charset="0"/>
            </a:endParaRPr>
          </a:p>
          <a:p>
            <a:r>
              <a:rPr lang="en-US">
                <a:latin typeface="Abadi" panose="020B0604020104020204" pitchFamily="34" charset="0"/>
              </a:rPr>
              <a:t>Nanopore-based metagenomic assemblies were high quality and could be assigned to specific taxa</a:t>
            </a:r>
            <a:br>
              <a:rPr lang="en-US">
                <a:latin typeface="Abadi" panose="020B0604020104020204" pitchFamily="34" charset="0"/>
              </a:rPr>
            </a:br>
            <a:endParaRPr lang="en-US">
              <a:latin typeface="Abadi" panose="020B0604020104020204" pitchFamily="34" charset="0"/>
            </a:endParaRPr>
          </a:p>
          <a:p>
            <a:r>
              <a:rPr lang="en-US">
                <a:latin typeface="Abadi" panose="020B0604020104020204" pitchFamily="34" charset="0"/>
              </a:rPr>
              <a:t>Illumina assemblies were lower quality</a:t>
            </a:r>
            <a:br>
              <a:rPr lang="en-US">
                <a:latin typeface="Abadi" panose="020B0604020104020204" pitchFamily="34" charset="0"/>
              </a:rPr>
            </a:br>
            <a:endParaRPr lang="en-US">
              <a:latin typeface="Abadi" panose="020B0604020104020204" pitchFamily="34" charset="0"/>
            </a:endParaRPr>
          </a:p>
          <a:p>
            <a:r>
              <a:rPr lang="en-US">
                <a:latin typeface="Abadi" panose="020B0604020104020204" pitchFamily="34" charset="0"/>
              </a:rPr>
              <a:t>Characterized plasmid sequences from assemblies and ARGs, and noted same plasmid in multiple environments.</a:t>
            </a:r>
          </a:p>
          <a:p>
            <a:br>
              <a:rPr lang="en-US">
                <a:latin typeface="Abadi" panose="020B0604020104020204" pitchFamily="34" charset="0"/>
              </a:rPr>
            </a:br>
            <a:r>
              <a:rPr lang="en-US">
                <a:latin typeface="Abadi" panose="020B0604020104020204" pitchFamily="34" charset="0"/>
              </a:rPr>
              <a:t>Analyzed relationships between genomes using ANI and noted ARG and cluster stability over time</a:t>
            </a:r>
            <a:br>
              <a:rPr lang="en-US">
                <a:latin typeface="Abadi" panose="020B0604020104020204" pitchFamily="34" charset="0"/>
              </a:rPr>
            </a:br>
            <a:endParaRPr lang="en-US">
              <a:latin typeface="Abadi" panose="020B0604020104020204" pitchFamily="34" charset="0"/>
            </a:endParaRPr>
          </a:p>
          <a:p>
            <a:r>
              <a:rPr lang="en-US">
                <a:latin typeface="Abadi" panose="020B0604020104020204" pitchFamily="34" charset="0"/>
              </a:rPr>
              <a:t>Noted some very clonally related isolates (</a:t>
            </a:r>
            <a:r>
              <a:rPr lang="en-US" i="1">
                <a:latin typeface="Abadi" panose="020B0604020104020204" pitchFamily="34" charset="0"/>
              </a:rPr>
              <a:t>Elizabethkingia</a:t>
            </a:r>
            <a:r>
              <a:rPr lang="en-US">
                <a:latin typeface="Abadi" panose="020B0604020104020204" pitchFamily="34" charset="0"/>
              </a:rPr>
              <a:t>) and more distally related (</a:t>
            </a:r>
            <a:r>
              <a:rPr lang="en-US" i="1">
                <a:latin typeface="Abadi" panose="020B0604020104020204" pitchFamily="34" charset="0"/>
              </a:rPr>
              <a:t>S. aureus</a:t>
            </a:r>
            <a:r>
              <a:rPr lang="en-US">
                <a:latin typeface="Abadi" panose="020B0604020104020204" pitchFamily="34" charset="0"/>
              </a:rPr>
              <a:t>) both </a:t>
            </a:r>
          </a:p>
          <a:p>
            <a:r>
              <a:rPr lang="en-US">
                <a:latin typeface="Abadi" panose="020B0604020104020204" pitchFamily="34" charset="0"/>
              </a:rPr>
              <a:t>patient and environment and from a different study years earlier (also found antibiotic resistance was enriched),</a:t>
            </a:r>
          </a:p>
          <a:p>
            <a:r>
              <a:rPr lang="en-US">
                <a:latin typeface="Abadi" panose="020B0604020104020204" pitchFamily="34" charset="0"/>
              </a:rPr>
              <a:t>and </a:t>
            </a:r>
            <a:r>
              <a:rPr lang="en-US" i="1">
                <a:latin typeface="Abadi" panose="020B0604020104020204" pitchFamily="34" charset="0"/>
              </a:rPr>
              <a:t>A. baumannii </a:t>
            </a:r>
            <a:r>
              <a:rPr lang="en-US">
                <a:latin typeface="Abadi" panose="020B0604020104020204" pitchFamily="34" charset="0"/>
              </a:rPr>
              <a:t>patient and environment and relationship to Kuwaiti isolates from a separate published study </a:t>
            </a:r>
          </a:p>
          <a:p>
            <a:endParaRPr lang="en-US" sz="3200">
              <a:latin typeface="Abadi" panose="020B0604020104020204" pitchFamily="34" charset="0"/>
            </a:endParaRPr>
          </a:p>
        </p:txBody>
      </p:sp>
    </p:spTree>
    <p:extLst>
      <p:ext uri="{BB962C8B-B14F-4D97-AF65-F5344CB8AC3E}">
        <p14:creationId xmlns:p14="http://schemas.microsoft.com/office/powerpoint/2010/main" val="814910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3C0C4F-DF3A-4EB5-AEDB-35AE6E5059A4}"/>
              </a:ext>
            </a:extLst>
          </p:cNvPr>
          <p:cNvSpPr txBox="1"/>
          <p:nvPr/>
        </p:nvSpPr>
        <p:spPr>
          <a:xfrm>
            <a:off x="559497" y="428178"/>
            <a:ext cx="10488769" cy="6278642"/>
          </a:xfrm>
          <a:prstGeom prst="rect">
            <a:avLst/>
          </a:prstGeom>
          <a:noFill/>
        </p:spPr>
        <p:txBody>
          <a:bodyPr wrap="none" rtlCol="0">
            <a:spAutoFit/>
          </a:bodyPr>
          <a:lstStyle/>
          <a:p>
            <a:r>
              <a:rPr lang="en-US" sz="2800">
                <a:latin typeface="Abadi" panose="020B0604020104020204" pitchFamily="34" charset="0"/>
              </a:rPr>
              <a:t>We will examine three areas</a:t>
            </a:r>
          </a:p>
          <a:p>
            <a:endParaRPr lang="en-US">
              <a:latin typeface="Abadi" panose="020B0604020104020204" pitchFamily="34" charset="0"/>
            </a:endParaRPr>
          </a:p>
          <a:p>
            <a:r>
              <a:rPr lang="en-US" sz="2400">
                <a:latin typeface="Abadi" panose="020B0604020104020204" pitchFamily="34" charset="0"/>
              </a:rPr>
              <a:t>1. For the Acinetobacter isolates for which antibiotic susceptibility testing has </a:t>
            </a:r>
          </a:p>
          <a:p>
            <a:r>
              <a:rPr lang="en-US" sz="2400">
                <a:latin typeface="Abadi" panose="020B0604020104020204" pitchFamily="34" charset="0"/>
              </a:rPr>
              <a:t>been done</a:t>
            </a:r>
          </a:p>
          <a:p>
            <a:endParaRPr lang="en-US">
              <a:latin typeface="Abadi" panose="020B0604020104020204" pitchFamily="34" charset="0"/>
            </a:endParaRPr>
          </a:p>
          <a:p>
            <a:r>
              <a:rPr lang="en-US">
                <a:latin typeface="Abadi" panose="020B0604020104020204" pitchFamily="34" charset="0"/>
              </a:rPr>
              <a:t>	a. assemble the Illumina data with SKESA</a:t>
            </a:r>
          </a:p>
          <a:p>
            <a:endParaRPr lang="en-US">
              <a:latin typeface="Abadi" panose="020B0604020104020204" pitchFamily="34" charset="0"/>
            </a:endParaRPr>
          </a:p>
          <a:p>
            <a:r>
              <a:rPr lang="en-US">
                <a:latin typeface="Abadi" panose="020B0604020104020204" pitchFamily="34" charset="0"/>
              </a:rPr>
              <a:t>	b. run AMRFinderPlus on the assemblies</a:t>
            </a:r>
          </a:p>
          <a:p>
            <a:endParaRPr lang="en-US">
              <a:latin typeface="Abadi" panose="020B0604020104020204" pitchFamily="34" charset="0"/>
            </a:endParaRPr>
          </a:p>
          <a:p>
            <a:r>
              <a:rPr lang="en-US">
                <a:latin typeface="Abadi" panose="020B0604020104020204" pitchFamily="34" charset="0"/>
              </a:rPr>
              <a:t>	c. compare the AST data from the paper to the ARGs from AMRFinder</a:t>
            </a:r>
          </a:p>
          <a:p>
            <a:endParaRPr lang="en-US">
              <a:latin typeface="Abadi" panose="020B0604020104020204" pitchFamily="34" charset="0"/>
            </a:endParaRPr>
          </a:p>
          <a:p>
            <a:r>
              <a:rPr lang="en-US" sz="2400">
                <a:latin typeface="Abadi" panose="020B0604020104020204" pitchFamily="34" charset="0"/>
              </a:rPr>
              <a:t>2. For the Acinetobacter s6 cluster, compare to the Kuwaiti isolates</a:t>
            </a:r>
          </a:p>
          <a:p>
            <a:endParaRPr lang="en-US">
              <a:latin typeface="Abadi" panose="020B0604020104020204" pitchFamily="34" charset="0"/>
            </a:endParaRPr>
          </a:p>
          <a:p>
            <a:r>
              <a:rPr lang="en-US">
                <a:latin typeface="Abadi" panose="020B0604020104020204" pitchFamily="34" charset="0"/>
              </a:rPr>
              <a:t>	a. Use Pathogen Detection to examine and obtain Kuwaiti isolates genomes</a:t>
            </a:r>
          </a:p>
          <a:p>
            <a:endParaRPr lang="en-US">
              <a:latin typeface="Abadi" panose="020B0604020104020204" pitchFamily="34" charset="0"/>
            </a:endParaRPr>
          </a:p>
          <a:p>
            <a:r>
              <a:rPr lang="en-US">
                <a:latin typeface="Abadi" panose="020B0604020104020204" pitchFamily="34" charset="0"/>
              </a:rPr>
              <a:t>	b. Use metadata for the s6 cluster to pull out genomes from the s6 set</a:t>
            </a:r>
          </a:p>
          <a:p>
            <a:endParaRPr lang="en-US">
              <a:latin typeface="Abadi" panose="020B0604020104020204" pitchFamily="34" charset="0"/>
            </a:endParaRPr>
          </a:p>
          <a:p>
            <a:r>
              <a:rPr lang="en-US">
                <a:latin typeface="Abadi" panose="020B0604020104020204" pitchFamily="34" charset="0"/>
              </a:rPr>
              <a:t>	c. compare using MUMMER and parsnp</a:t>
            </a:r>
          </a:p>
          <a:p>
            <a:endParaRPr lang="en-US">
              <a:latin typeface="Abadi" panose="020B0604020104020204" pitchFamily="34" charset="0"/>
            </a:endParaRPr>
          </a:p>
          <a:p>
            <a:endParaRPr lang="en-US" sz="3200">
              <a:latin typeface="Abadi" panose="020B0604020104020204" pitchFamily="34" charset="0"/>
            </a:endParaRPr>
          </a:p>
        </p:txBody>
      </p:sp>
    </p:spTree>
    <p:extLst>
      <p:ext uri="{BB962C8B-B14F-4D97-AF65-F5344CB8AC3E}">
        <p14:creationId xmlns:p14="http://schemas.microsoft.com/office/powerpoint/2010/main" val="224956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3C0C4F-DF3A-4EB5-AEDB-35AE6E5059A4}"/>
              </a:ext>
            </a:extLst>
          </p:cNvPr>
          <p:cNvSpPr txBox="1"/>
          <p:nvPr/>
        </p:nvSpPr>
        <p:spPr>
          <a:xfrm>
            <a:off x="1064199" y="1081320"/>
            <a:ext cx="7422225" cy="4278094"/>
          </a:xfrm>
          <a:prstGeom prst="rect">
            <a:avLst/>
          </a:prstGeom>
          <a:noFill/>
        </p:spPr>
        <p:txBody>
          <a:bodyPr wrap="none" rtlCol="0">
            <a:spAutoFit/>
          </a:bodyPr>
          <a:lstStyle/>
          <a:p>
            <a:r>
              <a:rPr lang="en-US" sz="2400">
                <a:latin typeface="Abadi" panose="020B0604020104020204" pitchFamily="34" charset="0"/>
              </a:rPr>
              <a:t>3. From a set of metagenomic samples</a:t>
            </a:r>
          </a:p>
          <a:p>
            <a:endParaRPr lang="en-US">
              <a:latin typeface="Abadi" panose="020B0604020104020204" pitchFamily="34" charset="0"/>
            </a:endParaRPr>
          </a:p>
          <a:p>
            <a:r>
              <a:rPr lang="en-US">
                <a:latin typeface="Abadi" panose="020B0604020104020204" pitchFamily="34" charset="0"/>
              </a:rPr>
              <a:t>	a. select interesting examples based on reported Resistome</a:t>
            </a:r>
          </a:p>
          <a:p>
            <a:endParaRPr lang="en-US">
              <a:latin typeface="Abadi" panose="020B0604020104020204" pitchFamily="34" charset="0"/>
            </a:endParaRPr>
          </a:p>
          <a:p>
            <a:r>
              <a:rPr lang="en-US">
                <a:latin typeface="Abadi" panose="020B0604020104020204" pitchFamily="34" charset="0"/>
              </a:rPr>
              <a:t>	b. from set of assembled plasmid, select interesting plasmids</a:t>
            </a:r>
          </a:p>
          <a:p>
            <a:endParaRPr lang="en-US">
              <a:latin typeface="Abadi" panose="020B0604020104020204" pitchFamily="34" charset="0"/>
            </a:endParaRPr>
          </a:p>
          <a:p>
            <a:r>
              <a:rPr lang="en-US">
                <a:latin typeface="Abadi" panose="020B0604020104020204" pitchFamily="34" charset="0"/>
              </a:rPr>
              <a:t>	c. pull out reads from a using b as reference and tool readfinder</a:t>
            </a:r>
          </a:p>
          <a:p>
            <a:endParaRPr lang="en-US">
              <a:latin typeface="Abadi" panose="020B0604020104020204" pitchFamily="34" charset="0"/>
            </a:endParaRPr>
          </a:p>
          <a:p>
            <a:r>
              <a:rPr lang="en-US">
                <a:latin typeface="Abadi" panose="020B0604020104020204" pitchFamily="34" charset="0"/>
              </a:rPr>
              <a:t>	d. assemble reads from c using b as reference using saute</a:t>
            </a:r>
          </a:p>
          <a:p>
            <a:endParaRPr lang="en-US">
              <a:latin typeface="Abadi" panose="020B0604020104020204" pitchFamily="34" charset="0"/>
            </a:endParaRPr>
          </a:p>
          <a:p>
            <a:r>
              <a:rPr lang="en-US">
                <a:latin typeface="Abadi" panose="020B0604020104020204" pitchFamily="34" charset="0"/>
              </a:rPr>
              <a:t>	e. compare assembled plasmid against reference plasmid</a:t>
            </a:r>
          </a:p>
          <a:p>
            <a:endParaRPr lang="en-US">
              <a:latin typeface="Abadi" panose="020B0604020104020204" pitchFamily="34" charset="0"/>
            </a:endParaRPr>
          </a:p>
          <a:p>
            <a:r>
              <a:rPr lang="en-US">
                <a:latin typeface="Abadi" panose="020B0604020104020204" pitchFamily="34" charset="0"/>
              </a:rPr>
              <a:t>	f. identify shared plasmids in different metagenomic samples</a:t>
            </a:r>
          </a:p>
          <a:p>
            <a:endParaRPr lang="en-US" sz="3200">
              <a:latin typeface="Abadi" panose="020B0604020104020204" pitchFamily="34" charset="0"/>
            </a:endParaRPr>
          </a:p>
        </p:txBody>
      </p:sp>
    </p:spTree>
    <p:extLst>
      <p:ext uri="{BB962C8B-B14F-4D97-AF65-F5344CB8AC3E}">
        <p14:creationId xmlns:p14="http://schemas.microsoft.com/office/powerpoint/2010/main" val="751376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20BFDD-3073-4FA5-BBFC-B3C5C8DE89EC}"/>
              </a:ext>
            </a:extLst>
          </p:cNvPr>
          <p:cNvSpPr txBox="1"/>
          <p:nvPr/>
        </p:nvSpPr>
        <p:spPr>
          <a:xfrm>
            <a:off x="710390" y="1075880"/>
            <a:ext cx="9781139" cy="4154984"/>
          </a:xfrm>
          <a:prstGeom prst="rect">
            <a:avLst/>
          </a:prstGeom>
          <a:noFill/>
        </p:spPr>
        <p:txBody>
          <a:bodyPr wrap="none" rtlCol="0">
            <a:spAutoFit/>
          </a:bodyPr>
          <a:lstStyle/>
          <a:p>
            <a:r>
              <a:rPr lang="en-US" sz="2400"/>
              <a:t>Project 1</a:t>
            </a:r>
          </a:p>
          <a:p>
            <a:endParaRPr lang="en-US" sz="2400"/>
          </a:p>
          <a:p>
            <a:r>
              <a:rPr lang="en-US" sz="2400"/>
              <a:t>For the Acinetobacter isolates for which antibiotic susceptibility testing has </a:t>
            </a:r>
          </a:p>
          <a:p>
            <a:r>
              <a:rPr lang="en-US" sz="2400"/>
              <a:t>been done</a:t>
            </a:r>
          </a:p>
          <a:p>
            <a:endParaRPr lang="en-US" sz="2400"/>
          </a:p>
          <a:p>
            <a:r>
              <a:rPr lang="en-US" sz="2400"/>
              <a:t>	a. assemble the Illumina data with SKESA</a:t>
            </a:r>
          </a:p>
          <a:p>
            <a:endParaRPr lang="en-US" sz="2400"/>
          </a:p>
          <a:p>
            <a:r>
              <a:rPr lang="en-US" sz="2400"/>
              <a:t>	b. run AMRFinderPlus on the assemblies</a:t>
            </a:r>
          </a:p>
          <a:p>
            <a:endParaRPr lang="en-US" sz="2400"/>
          </a:p>
          <a:p>
            <a:r>
              <a:rPr lang="en-US" sz="2400"/>
              <a:t>	c. compare the AST data from the paper to the ARGs from AMRFinder</a:t>
            </a:r>
          </a:p>
          <a:p>
            <a:endParaRPr lang="en-US" sz="2400"/>
          </a:p>
        </p:txBody>
      </p:sp>
    </p:spTree>
    <p:extLst>
      <p:ext uri="{BB962C8B-B14F-4D97-AF65-F5344CB8AC3E}">
        <p14:creationId xmlns:p14="http://schemas.microsoft.com/office/powerpoint/2010/main" val="379901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20BFDD-3073-4FA5-BBFC-B3C5C8DE89EC}"/>
              </a:ext>
            </a:extLst>
          </p:cNvPr>
          <p:cNvSpPr txBox="1"/>
          <p:nvPr/>
        </p:nvSpPr>
        <p:spPr>
          <a:xfrm>
            <a:off x="1258361" y="1523769"/>
            <a:ext cx="9675277" cy="2062103"/>
          </a:xfrm>
          <a:prstGeom prst="rect">
            <a:avLst/>
          </a:prstGeom>
          <a:noFill/>
        </p:spPr>
        <p:txBody>
          <a:bodyPr wrap="none" rtlCol="0">
            <a:spAutoFit/>
          </a:bodyPr>
          <a:lstStyle/>
          <a:p>
            <a:r>
              <a:rPr lang="en-US" sz="3200"/>
              <a:t>SKESA - de novo assembler</a:t>
            </a:r>
          </a:p>
          <a:p>
            <a:endParaRPr lang="en-US" sz="3200"/>
          </a:p>
          <a:p>
            <a:r>
              <a:rPr lang="en-US" sz="3200"/>
              <a:t>dsub   - tool for managing parallelization via google cloud</a:t>
            </a:r>
          </a:p>
          <a:p>
            <a:r>
              <a:rPr lang="en-US" sz="3200"/>
              <a:t>APIs</a:t>
            </a:r>
          </a:p>
        </p:txBody>
      </p:sp>
    </p:spTree>
    <p:extLst>
      <p:ext uri="{BB962C8B-B14F-4D97-AF65-F5344CB8AC3E}">
        <p14:creationId xmlns:p14="http://schemas.microsoft.com/office/powerpoint/2010/main" val="1607561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CBD3F9-039D-4EA6-A6B5-A10BBFD749A3}"/>
              </a:ext>
            </a:extLst>
          </p:cNvPr>
          <p:cNvSpPr>
            <a:spLocks noGrp="1"/>
          </p:cNvSpPr>
          <p:nvPr>
            <p:ph type="title"/>
          </p:nvPr>
        </p:nvSpPr>
        <p:spPr>
          <a:xfrm>
            <a:off x="609019" y="435779"/>
            <a:ext cx="10515600" cy="436541"/>
          </a:xfrm>
        </p:spPr>
        <p:txBody>
          <a:bodyPr>
            <a:noAutofit/>
          </a:bodyPr>
          <a:lstStyle/>
          <a:p>
            <a:r>
              <a:rPr lang="en-US" sz="2800"/>
              <a:t>SKESA</a:t>
            </a:r>
            <a:r>
              <a:rPr lang="en-US" sz="2800" dirty="0"/>
              <a:t>: Strategic </a:t>
            </a:r>
            <a:r>
              <a:rPr lang="en-US" sz="2800" dirty="0" err="1"/>
              <a:t>Kmer</a:t>
            </a:r>
            <a:r>
              <a:rPr lang="en-US" sz="2800" dirty="0"/>
              <a:t> Extension for Scrupulous Assemblies</a:t>
            </a:r>
            <a:br>
              <a:rPr lang="en-US" sz="2800" dirty="0"/>
            </a:br>
            <a:endParaRPr lang="en-US" sz="2800" dirty="0">
              <a:latin typeface="+mn-lt"/>
              <a:cs typeface="Arial" panose="020B0604020202020204" pitchFamily="34" charset="0"/>
            </a:endParaRPr>
          </a:p>
        </p:txBody>
      </p:sp>
      <p:sp>
        <p:nvSpPr>
          <p:cNvPr id="2" name="Rectangle 1">
            <a:extLst>
              <a:ext uri="{FF2B5EF4-FFF2-40B4-BE49-F238E27FC236}">
                <a16:creationId xmlns:a16="http://schemas.microsoft.com/office/drawing/2014/main" id="{0324B8C5-549D-488A-B9BB-D1B44DC79391}"/>
              </a:ext>
            </a:extLst>
          </p:cNvPr>
          <p:cNvSpPr/>
          <p:nvPr/>
        </p:nvSpPr>
        <p:spPr>
          <a:xfrm>
            <a:off x="3497393" y="6203950"/>
            <a:ext cx="5862502" cy="369332"/>
          </a:xfrm>
          <a:prstGeom prst="rect">
            <a:avLst/>
          </a:prstGeom>
        </p:spPr>
        <p:txBody>
          <a:bodyPr wrap="none">
            <a:spAutoFit/>
          </a:bodyPr>
          <a:lstStyle/>
          <a:p>
            <a:r>
              <a:rPr lang="en-US">
                <a:solidFill>
                  <a:srgbClr val="000000"/>
                </a:solidFill>
                <a:latin typeface="Source Sans Pro" panose="020B0503030403020204" pitchFamily="34" charset="0"/>
              </a:rPr>
              <a:t>Souvorov </a:t>
            </a:r>
            <a:r>
              <a:rPr lang="en-US" i="1">
                <a:solidFill>
                  <a:srgbClr val="000000"/>
                </a:solidFill>
                <a:latin typeface="Source Sans Pro" panose="020B0503030403020204" pitchFamily="34" charset="0"/>
              </a:rPr>
              <a:t>et al</a:t>
            </a:r>
            <a:r>
              <a:rPr lang="en-US">
                <a:solidFill>
                  <a:srgbClr val="000000"/>
                </a:solidFill>
                <a:latin typeface="Source Sans Pro" panose="020B0503030403020204" pitchFamily="34" charset="0"/>
              </a:rPr>
              <a:t>., 2018. </a:t>
            </a:r>
            <a:r>
              <a:rPr lang="en-US"/>
              <a:t>doi: 10.1186/s13059-018-1540-z</a:t>
            </a:r>
            <a:r>
              <a:rPr lang="en-US">
                <a:solidFill>
                  <a:srgbClr val="000000"/>
                </a:solidFill>
                <a:latin typeface="Source Sans Pro" panose="020B0503030403020204" pitchFamily="34" charset="0"/>
              </a:rPr>
              <a:t> </a:t>
            </a:r>
            <a:endParaRPr lang="en-US"/>
          </a:p>
        </p:txBody>
      </p:sp>
      <p:sp>
        <p:nvSpPr>
          <p:cNvPr id="6" name="TextBox 5">
            <a:extLst>
              <a:ext uri="{FF2B5EF4-FFF2-40B4-BE49-F238E27FC236}">
                <a16:creationId xmlns:a16="http://schemas.microsoft.com/office/drawing/2014/main" id="{F269A000-93D3-44F1-A7E5-D4EE5DFB9853}"/>
              </a:ext>
            </a:extLst>
          </p:cNvPr>
          <p:cNvSpPr txBox="1"/>
          <p:nvPr/>
        </p:nvSpPr>
        <p:spPr>
          <a:xfrm>
            <a:off x="671444" y="1012954"/>
            <a:ext cx="10603436"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difference between the strains could be as small as a handful  of SNPs.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Most assemblers are optimized for the </a:t>
            </a:r>
            <a:r>
              <a:rPr lang="en-US" sz="2800" dirty="0" err="1"/>
              <a:t>contig</a:t>
            </a:r>
            <a:r>
              <a:rPr lang="en-US" sz="2800" dirty="0"/>
              <a:t> length and will make ‘risky’ connection.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Most experiments are  conducted using Illumina machines.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Low-level contamination from a very similar strain is almost always present --  sequencing and/or sampling protocols may be the cause.</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841816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73C8D1F-56AB-4AA9-9B45-EA17BFD9835F}"/>
              </a:ext>
            </a:extLst>
          </p:cNvPr>
          <p:cNvGraphicFramePr>
            <a:graphicFrameLocks/>
          </p:cNvGraphicFramePr>
          <p:nvPr>
            <p:extLst>
              <p:ext uri="{D42A27DB-BD31-4B8C-83A1-F6EECF244321}">
                <p14:modId xmlns:p14="http://schemas.microsoft.com/office/powerpoint/2010/main" val="763031680"/>
              </p:ext>
            </p:extLst>
          </p:nvPr>
        </p:nvGraphicFramePr>
        <p:xfrm>
          <a:off x="540940" y="1125212"/>
          <a:ext cx="4579941" cy="407212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7C98CF4E-1AD3-43AD-9616-FC680FC229D2}"/>
              </a:ext>
            </a:extLst>
          </p:cNvPr>
          <p:cNvSpPr txBox="1"/>
          <p:nvPr/>
        </p:nvSpPr>
        <p:spPr>
          <a:xfrm>
            <a:off x="738603" y="359606"/>
            <a:ext cx="8764556" cy="646331"/>
          </a:xfrm>
          <a:prstGeom prst="rect">
            <a:avLst/>
          </a:prstGeom>
          <a:solidFill>
            <a:schemeClr val="bg1">
              <a:lumMod val="95000"/>
            </a:schemeClr>
          </a:solidFill>
        </p:spPr>
        <p:txBody>
          <a:bodyPr wrap="square" rtlCol="0">
            <a:spAutoFit/>
          </a:bodyPr>
          <a:lstStyle/>
          <a:p>
            <a:pPr marL="214313" indent="-214313">
              <a:buFont typeface="Arial" panose="020B0604020202020204" pitchFamily="34" charset="0"/>
              <a:buChar char="•"/>
            </a:pPr>
            <a:r>
              <a:rPr lang="en-US" dirty="0">
                <a:latin typeface="Arial" panose="020B0604020202020204" pitchFamily="34" charset="0"/>
              </a:rPr>
              <a:t>56 bio-samples with </a:t>
            </a:r>
            <a:r>
              <a:rPr lang="en-US" dirty="0" err="1">
                <a:latin typeface="Arial" panose="020B0604020202020204" pitchFamily="34" charset="0"/>
              </a:rPr>
              <a:t>PacBio</a:t>
            </a:r>
            <a:r>
              <a:rPr lang="en-US" dirty="0">
                <a:latin typeface="Arial" panose="020B0604020202020204" pitchFamily="34" charset="0"/>
              </a:rPr>
              <a:t> assembly and </a:t>
            </a:r>
            <a:r>
              <a:rPr lang="en-US">
                <a:latin typeface="Arial" panose="020B0604020202020204" pitchFamily="34" charset="0"/>
              </a:rPr>
              <a:t>Illumina reads (used as validation set)</a:t>
            </a:r>
            <a:endParaRPr lang="en-US" dirty="0">
              <a:latin typeface="Arial" panose="020B0604020202020204" pitchFamily="34" charset="0"/>
            </a:endParaRPr>
          </a:p>
          <a:p>
            <a:pPr marL="214313" indent="-214313">
              <a:buFont typeface="Arial" panose="020B0604020202020204" pitchFamily="34" charset="0"/>
              <a:buChar char="•"/>
            </a:pPr>
            <a:r>
              <a:rPr lang="en-US" dirty="0">
                <a:latin typeface="Arial" panose="020B0604020202020204" pitchFamily="34" charset="0"/>
              </a:rPr>
              <a:t>QUAST: quality assessment tool for genome assemblies, </a:t>
            </a:r>
            <a:r>
              <a:rPr lang="en-US" sz="1600" dirty="0">
                <a:latin typeface="Arial" panose="020B0604020202020204" pitchFamily="34" charset="0"/>
              </a:rPr>
              <a:t>Bioinformatics, 2013 Apr 15</a:t>
            </a:r>
            <a:r>
              <a:rPr lang="en-US" sz="1500" dirty="0">
                <a:latin typeface="Arial" panose="020B0604020202020204" pitchFamily="34" charset="0"/>
              </a:rPr>
              <a:t>.</a:t>
            </a:r>
          </a:p>
        </p:txBody>
      </p:sp>
      <p:graphicFrame>
        <p:nvGraphicFramePr>
          <p:cNvPr id="4" name="Table 3">
            <a:extLst>
              <a:ext uri="{FF2B5EF4-FFF2-40B4-BE49-F238E27FC236}">
                <a16:creationId xmlns:a16="http://schemas.microsoft.com/office/drawing/2014/main" id="{B790EB3A-6700-4B0B-9370-0AA6ECD147F8}"/>
              </a:ext>
            </a:extLst>
          </p:cNvPr>
          <p:cNvGraphicFramePr>
            <a:graphicFrameLocks noGrp="1"/>
          </p:cNvGraphicFramePr>
          <p:nvPr/>
        </p:nvGraphicFramePr>
        <p:xfrm>
          <a:off x="5825895" y="2158277"/>
          <a:ext cx="4377648" cy="563880"/>
        </p:xfrm>
        <a:graphic>
          <a:graphicData uri="http://schemas.openxmlformats.org/drawingml/2006/table">
            <a:tbl>
              <a:tblPr firstRow="1" bandRow="1">
                <a:tableStyleId>{69CF1AB2-1976-4502-BF36-3FF5EA218861}</a:tableStyleId>
              </a:tblPr>
              <a:tblGrid>
                <a:gridCol w="1830391">
                  <a:extLst>
                    <a:ext uri="{9D8B030D-6E8A-4147-A177-3AD203B41FA5}">
                      <a16:colId xmlns:a16="http://schemas.microsoft.com/office/drawing/2014/main" val="3938277449"/>
                    </a:ext>
                  </a:extLst>
                </a:gridCol>
                <a:gridCol w="950685">
                  <a:extLst>
                    <a:ext uri="{9D8B030D-6E8A-4147-A177-3AD203B41FA5}">
                      <a16:colId xmlns:a16="http://schemas.microsoft.com/office/drawing/2014/main" val="2349249101"/>
                    </a:ext>
                  </a:extLst>
                </a:gridCol>
                <a:gridCol w="820058">
                  <a:extLst>
                    <a:ext uri="{9D8B030D-6E8A-4147-A177-3AD203B41FA5}">
                      <a16:colId xmlns:a16="http://schemas.microsoft.com/office/drawing/2014/main" val="3482105803"/>
                    </a:ext>
                  </a:extLst>
                </a:gridCol>
                <a:gridCol w="776514">
                  <a:extLst>
                    <a:ext uri="{9D8B030D-6E8A-4147-A177-3AD203B41FA5}">
                      <a16:colId xmlns:a16="http://schemas.microsoft.com/office/drawing/2014/main" val="3457141329"/>
                    </a:ext>
                  </a:extLst>
                </a:gridCol>
              </a:tblGrid>
              <a:tr h="278130">
                <a:tc>
                  <a:txBody>
                    <a:bodyPr/>
                    <a:lstStyle/>
                    <a:p>
                      <a:pPr algn="ctr"/>
                      <a:r>
                        <a:rPr lang="en-US" sz="1400" b="0" dirty="0">
                          <a:latin typeface="Arial" panose="020B0604020202020204" pitchFamily="34" charset="0"/>
                        </a:rPr>
                        <a:t>Assembler</a:t>
                      </a:r>
                    </a:p>
                  </a:txBody>
                  <a:tcPr marL="68580" marR="68580" marT="34290" marB="34290"/>
                </a:tc>
                <a:tc>
                  <a:txBody>
                    <a:bodyPr/>
                    <a:lstStyle/>
                    <a:p>
                      <a:pPr algn="ctr"/>
                      <a:r>
                        <a:rPr lang="en-US" sz="1400" b="0" dirty="0">
                          <a:latin typeface="Arial" panose="020B0604020202020204" pitchFamily="34" charset="0"/>
                        </a:rPr>
                        <a:t>SKESA</a:t>
                      </a:r>
                    </a:p>
                  </a:txBody>
                  <a:tcPr marL="68580" marR="68580" marT="34290" marB="34290"/>
                </a:tc>
                <a:tc>
                  <a:txBody>
                    <a:bodyPr/>
                    <a:lstStyle/>
                    <a:p>
                      <a:pPr algn="ctr"/>
                      <a:r>
                        <a:rPr lang="en-US" sz="1400" b="0" dirty="0" err="1">
                          <a:latin typeface="Arial" panose="020B0604020202020204" pitchFamily="34" charset="0"/>
                        </a:rPr>
                        <a:t>SPADes</a:t>
                      </a:r>
                      <a:endParaRPr lang="en-US" sz="1400" b="0" dirty="0">
                        <a:latin typeface="Arial" panose="020B0604020202020204" pitchFamily="34" charset="0"/>
                      </a:endParaRPr>
                    </a:p>
                  </a:txBody>
                  <a:tcPr marL="68580" marR="68580" marT="34290" marB="34290"/>
                </a:tc>
                <a:tc>
                  <a:txBody>
                    <a:bodyPr/>
                    <a:lstStyle/>
                    <a:p>
                      <a:pPr algn="ctr"/>
                      <a:r>
                        <a:rPr lang="en-US" sz="1400" b="0" dirty="0">
                          <a:latin typeface="Arial" panose="020B0604020202020204" pitchFamily="34" charset="0"/>
                        </a:rPr>
                        <a:t>Megahit</a:t>
                      </a:r>
                    </a:p>
                  </a:txBody>
                  <a:tcPr marL="68580" marR="68580" marT="34290" marB="34290"/>
                </a:tc>
                <a:extLst>
                  <a:ext uri="{0D108BD9-81ED-4DB2-BD59-A6C34878D82A}">
                    <a16:rowId xmlns:a16="http://schemas.microsoft.com/office/drawing/2014/main" val="4086935287"/>
                  </a:ext>
                </a:extLst>
              </a:tr>
              <a:tr h="278130">
                <a:tc>
                  <a:txBody>
                    <a:bodyPr/>
                    <a:lstStyle/>
                    <a:p>
                      <a:pPr algn="ctr"/>
                      <a:r>
                        <a:rPr lang="en-US" sz="1400" dirty="0" err="1">
                          <a:latin typeface="Arial" panose="020B0604020202020204" pitchFamily="34" charset="0"/>
                        </a:rPr>
                        <a:t>Avg</a:t>
                      </a:r>
                      <a:r>
                        <a:rPr lang="en-US" sz="1400" dirty="0">
                          <a:latin typeface="Arial" panose="020B0604020202020204" pitchFamily="34" charset="0"/>
                        </a:rPr>
                        <a:t> time (12 cores)</a:t>
                      </a:r>
                    </a:p>
                  </a:txBody>
                  <a:tcPr marL="68580" marR="68580" marT="34290" marB="34290"/>
                </a:tc>
                <a:tc>
                  <a:txBody>
                    <a:bodyPr/>
                    <a:lstStyle/>
                    <a:p>
                      <a:pPr algn="ctr"/>
                      <a:r>
                        <a:rPr lang="en-US" sz="1400" dirty="0">
                          <a:latin typeface="Arial" panose="020B0604020202020204" pitchFamily="34" charset="0"/>
                        </a:rPr>
                        <a:t>362 s</a:t>
                      </a:r>
                    </a:p>
                  </a:txBody>
                  <a:tcPr marL="68580" marR="68580" marT="34290" marB="34290"/>
                </a:tc>
                <a:tc>
                  <a:txBody>
                    <a:bodyPr/>
                    <a:lstStyle/>
                    <a:p>
                      <a:pPr algn="ctr"/>
                      <a:r>
                        <a:rPr lang="en-US" sz="1400" dirty="0">
                          <a:latin typeface="Arial" panose="020B0604020202020204" pitchFamily="34" charset="0"/>
                        </a:rPr>
                        <a:t>1,236 s</a:t>
                      </a:r>
                    </a:p>
                  </a:txBody>
                  <a:tcPr marL="68580" marR="68580" marT="34290" marB="34290"/>
                </a:tc>
                <a:tc>
                  <a:txBody>
                    <a:bodyPr/>
                    <a:lstStyle/>
                    <a:p>
                      <a:pPr algn="ctr"/>
                      <a:r>
                        <a:rPr lang="en-US" sz="1400" dirty="0">
                          <a:latin typeface="Arial" panose="020B0604020202020204" pitchFamily="34" charset="0"/>
                        </a:rPr>
                        <a:t>283 s</a:t>
                      </a:r>
                    </a:p>
                  </a:txBody>
                  <a:tcPr marL="68580" marR="68580" marT="34290" marB="34290"/>
                </a:tc>
                <a:extLst>
                  <a:ext uri="{0D108BD9-81ED-4DB2-BD59-A6C34878D82A}">
                    <a16:rowId xmlns:a16="http://schemas.microsoft.com/office/drawing/2014/main" val="20311092"/>
                  </a:ext>
                </a:extLst>
              </a:tr>
            </a:tbl>
          </a:graphicData>
        </a:graphic>
      </p:graphicFrame>
      <p:sp>
        <p:nvSpPr>
          <p:cNvPr id="7" name="Rectangle 6">
            <a:extLst>
              <a:ext uri="{FF2B5EF4-FFF2-40B4-BE49-F238E27FC236}">
                <a16:creationId xmlns:a16="http://schemas.microsoft.com/office/drawing/2014/main" id="{11D581D5-E03E-4C2B-868C-D965BDE216AD}"/>
              </a:ext>
            </a:extLst>
          </p:cNvPr>
          <p:cNvSpPr/>
          <p:nvPr/>
        </p:nvSpPr>
        <p:spPr>
          <a:xfrm>
            <a:off x="1360841" y="5045232"/>
            <a:ext cx="8930108" cy="872034"/>
          </a:xfrm>
          <a:prstGeom prst="rect">
            <a:avLst/>
          </a:prstGeom>
        </p:spPr>
        <p:txBody>
          <a:bodyPr wrap="square">
            <a:spAutoFit/>
          </a:bodyPr>
          <a:lstStyle/>
          <a:p>
            <a:pPr>
              <a:lnSpc>
                <a:spcPct val="150000"/>
              </a:lnSpc>
            </a:pPr>
            <a:r>
              <a:rPr lang="en-US">
                <a:highlight>
                  <a:srgbClr val="00FFFF"/>
                </a:highlight>
                <a:latin typeface="Arial" panose="020B0604020202020204" pitchFamily="34" charset="0"/>
              </a:rPr>
              <a:t>SKESA is fast because it is conservative</a:t>
            </a:r>
          </a:p>
          <a:p>
            <a:pPr>
              <a:lnSpc>
                <a:spcPct val="150000"/>
              </a:lnSpc>
            </a:pPr>
            <a:r>
              <a:rPr lang="en-US">
                <a:highlight>
                  <a:srgbClr val="00FFFF"/>
                </a:highlight>
                <a:latin typeface="Arial" panose="020B0604020202020204" pitchFamily="34" charset="0"/>
              </a:rPr>
              <a:t>there may be more breaks in the assembly, but less mismatches overall</a:t>
            </a:r>
            <a:endParaRPr lang="en-US" dirty="0">
              <a:highlight>
                <a:srgbClr val="00FFFF"/>
              </a:highlight>
              <a:latin typeface="Arial" panose="020B0604020202020204" pitchFamily="34" charset="0"/>
            </a:endParaRPr>
          </a:p>
        </p:txBody>
      </p:sp>
      <p:sp>
        <p:nvSpPr>
          <p:cNvPr id="9" name="Rectangle 8">
            <a:extLst>
              <a:ext uri="{FF2B5EF4-FFF2-40B4-BE49-F238E27FC236}">
                <a16:creationId xmlns:a16="http://schemas.microsoft.com/office/drawing/2014/main" id="{002041C6-8ADB-4E8D-BE29-8A20EC942861}"/>
              </a:ext>
            </a:extLst>
          </p:cNvPr>
          <p:cNvSpPr/>
          <p:nvPr/>
        </p:nvSpPr>
        <p:spPr>
          <a:xfrm>
            <a:off x="4977717" y="6251415"/>
            <a:ext cx="3227165" cy="369332"/>
          </a:xfrm>
          <a:prstGeom prst="rect">
            <a:avLst/>
          </a:prstGeom>
        </p:spPr>
        <p:txBody>
          <a:bodyPr wrap="none">
            <a:spAutoFit/>
          </a:bodyPr>
          <a:lstStyle/>
          <a:p>
            <a:r>
              <a:rPr lang="en-US"/>
              <a:t>https://github.com/ncbi/SKESA</a:t>
            </a:r>
          </a:p>
        </p:txBody>
      </p:sp>
    </p:spTree>
    <p:extLst>
      <p:ext uri="{BB962C8B-B14F-4D97-AF65-F5344CB8AC3E}">
        <p14:creationId xmlns:p14="http://schemas.microsoft.com/office/powerpoint/2010/main" val="701663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E1F98FD-37E7-420B-A7CF-866F9A676346}"/>
              </a:ext>
            </a:extLst>
          </p:cNvPr>
          <p:cNvSpPr>
            <a:spLocks noChangeArrowheads="1"/>
          </p:cNvSpPr>
          <p:nvPr/>
        </p:nvSpPr>
        <p:spPr bwMode="auto">
          <a:xfrm>
            <a:off x="1149163" y="1088177"/>
            <a:ext cx="911225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24292E"/>
                </a:solidFill>
                <a:effectLst/>
                <a:highlight>
                  <a:srgbClr val="00FFFF"/>
                </a:highlight>
                <a:latin typeface="+mj-lt"/>
              </a:rPr>
              <a:t>dsub</a:t>
            </a:r>
            <a:r>
              <a:rPr kumimoji="0" lang="en-US" altLang="en-US" sz="2400" b="0" i="0" u="none" strike="noStrike" cap="none" normalizeH="0" baseline="0">
                <a:ln>
                  <a:noFill/>
                </a:ln>
                <a:solidFill>
                  <a:srgbClr val="24292E"/>
                </a:solidFill>
                <a:effectLst/>
                <a:latin typeface="+mj-lt"/>
              </a:rPr>
              <a:t> is a command-line tool that makes it easy to submit and run batch scripts in the cloud.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solidFill>
                <a:srgbClr val="24292E"/>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mj-lt"/>
              </a:rPr>
              <a:t> </a:t>
            </a:r>
          </a:p>
        </p:txBody>
      </p:sp>
      <p:sp>
        <p:nvSpPr>
          <p:cNvPr id="8" name="Rectangle 5">
            <a:extLst>
              <a:ext uri="{FF2B5EF4-FFF2-40B4-BE49-F238E27FC236}">
                <a16:creationId xmlns:a16="http://schemas.microsoft.com/office/drawing/2014/main" id="{AAA7957E-E43A-49B3-92C7-D3817E1C9FF3}"/>
              </a:ext>
            </a:extLst>
          </p:cNvPr>
          <p:cNvSpPr>
            <a:spLocks noChangeArrowheads="1"/>
          </p:cNvSpPr>
          <p:nvPr/>
        </p:nvSpPr>
        <p:spPr bwMode="auto">
          <a:xfrm>
            <a:off x="956048" y="2128334"/>
            <a:ext cx="10366375"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24292E"/>
                </a:solidFill>
                <a:effectLst/>
                <a:latin typeface="+mj-lt"/>
              </a:rPr>
              <a:t>The </a:t>
            </a:r>
            <a:r>
              <a:rPr kumimoji="0" lang="en-US" altLang="en-US" b="0" i="0" u="none" strike="noStrike" cap="none" normalizeH="0" baseline="0">
                <a:ln>
                  <a:noFill/>
                </a:ln>
                <a:solidFill>
                  <a:srgbClr val="24292E"/>
                </a:solidFill>
                <a:effectLst/>
                <a:highlight>
                  <a:srgbClr val="00FFFF"/>
                </a:highlight>
                <a:latin typeface="+mj-lt"/>
              </a:rPr>
              <a:t>dsub</a:t>
            </a:r>
            <a:r>
              <a:rPr kumimoji="0" lang="en-US" altLang="en-US" b="0" i="0" u="none" strike="noStrike" cap="none" normalizeH="0" baseline="0">
                <a:ln>
                  <a:noFill/>
                </a:ln>
                <a:solidFill>
                  <a:srgbClr val="24292E"/>
                </a:solidFill>
                <a:effectLst/>
                <a:latin typeface="+mj-lt"/>
              </a:rPr>
              <a:t> user experience is modeled after traditional high-performance computing job schedulers like Grid Engine and Slurm. You write a script and then submit it to a job scheduler from a shell prompt on your local machine.</a:t>
            </a:r>
            <a:r>
              <a:rPr kumimoji="0" lang="en-US" altLang="en-US" b="0" i="0" u="none" strike="noStrike" cap="none" normalizeH="0" baseline="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mj-lt"/>
              </a:rPr>
              <a:t>It can be exercised in local mode to allow rapid prototyping without incurring costs.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mj-lt"/>
              </a:rPr>
              <a:t>It uses the Google Cloud Life Sciences API for running tasks.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mj-lt"/>
              </a:rPr>
              <a:t>Requires storage buckets for input/output data files.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mj-lt"/>
              </a:rPr>
              <a:t>Can run docker images, or home built scripts.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mj-lt"/>
            </a:endParaRPr>
          </a:p>
        </p:txBody>
      </p:sp>
      <p:sp>
        <p:nvSpPr>
          <p:cNvPr id="9" name="Rectangle 8">
            <a:extLst>
              <a:ext uri="{FF2B5EF4-FFF2-40B4-BE49-F238E27FC236}">
                <a16:creationId xmlns:a16="http://schemas.microsoft.com/office/drawing/2014/main" id="{59BCC5B0-01DB-4BA3-8150-207DEC53B4D6}"/>
              </a:ext>
            </a:extLst>
          </p:cNvPr>
          <p:cNvSpPr/>
          <p:nvPr/>
        </p:nvSpPr>
        <p:spPr>
          <a:xfrm>
            <a:off x="3361397" y="5954841"/>
            <a:ext cx="5904180" cy="646331"/>
          </a:xfrm>
          <a:prstGeom prst="rect">
            <a:avLst/>
          </a:prstGeom>
        </p:spPr>
        <p:txBody>
          <a:bodyPr wrap="none">
            <a:spAutoFit/>
          </a:bodyPr>
          <a:lstStyle/>
          <a:p>
            <a:r>
              <a:rPr lang="en-US"/>
              <a:t>https://github.com/DataBiosphere/dsub</a:t>
            </a:r>
          </a:p>
          <a:p>
            <a:r>
              <a:rPr lang="en-US"/>
              <a:t>https://cloud.google.com/life-sciences/docs/reference/rest</a:t>
            </a:r>
          </a:p>
        </p:txBody>
      </p:sp>
      <p:sp>
        <p:nvSpPr>
          <p:cNvPr id="10" name="TextBox 9">
            <a:extLst>
              <a:ext uri="{FF2B5EF4-FFF2-40B4-BE49-F238E27FC236}">
                <a16:creationId xmlns:a16="http://schemas.microsoft.com/office/drawing/2014/main" id="{E4EE92DD-633E-4EEF-94F5-2D3EFE58C582}"/>
              </a:ext>
            </a:extLst>
          </p:cNvPr>
          <p:cNvSpPr txBox="1"/>
          <p:nvPr/>
        </p:nvSpPr>
        <p:spPr>
          <a:xfrm>
            <a:off x="5231162" y="508437"/>
            <a:ext cx="1043876" cy="584775"/>
          </a:xfrm>
          <a:prstGeom prst="rect">
            <a:avLst/>
          </a:prstGeom>
          <a:noFill/>
        </p:spPr>
        <p:txBody>
          <a:bodyPr wrap="none" rtlCol="0">
            <a:spAutoFit/>
          </a:bodyPr>
          <a:lstStyle/>
          <a:p>
            <a:r>
              <a:rPr lang="en-US" sz="3200"/>
              <a:t>dsub</a:t>
            </a:r>
          </a:p>
        </p:txBody>
      </p:sp>
    </p:spTree>
    <p:extLst>
      <p:ext uri="{BB962C8B-B14F-4D97-AF65-F5344CB8AC3E}">
        <p14:creationId xmlns:p14="http://schemas.microsoft.com/office/powerpoint/2010/main" val="145212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ello Docker - Things Solver">
            <a:extLst>
              <a:ext uri="{FF2B5EF4-FFF2-40B4-BE49-F238E27FC236}">
                <a16:creationId xmlns:a16="http://schemas.microsoft.com/office/drawing/2014/main" id="{EC06BF35-5B08-496C-817D-7EB4F44D5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289" y="775028"/>
            <a:ext cx="8897271" cy="52364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57BF48-7C43-49DB-A82A-58EF73A22E30}"/>
              </a:ext>
            </a:extLst>
          </p:cNvPr>
          <p:cNvSpPr txBox="1"/>
          <p:nvPr/>
        </p:nvSpPr>
        <p:spPr>
          <a:xfrm>
            <a:off x="5344412" y="171322"/>
            <a:ext cx="1420582" cy="584775"/>
          </a:xfrm>
          <a:prstGeom prst="rect">
            <a:avLst/>
          </a:prstGeom>
          <a:noFill/>
        </p:spPr>
        <p:txBody>
          <a:bodyPr wrap="none" rtlCol="0">
            <a:spAutoFit/>
          </a:bodyPr>
          <a:lstStyle/>
          <a:p>
            <a:r>
              <a:rPr lang="en-US" sz="3200"/>
              <a:t>Docker</a:t>
            </a:r>
          </a:p>
        </p:txBody>
      </p:sp>
      <p:sp>
        <p:nvSpPr>
          <p:cNvPr id="5" name="Rectangle 4">
            <a:extLst>
              <a:ext uri="{FF2B5EF4-FFF2-40B4-BE49-F238E27FC236}">
                <a16:creationId xmlns:a16="http://schemas.microsoft.com/office/drawing/2014/main" id="{70E00F2F-593E-47D0-9848-9902EBACBB3E}"/>
              </a:ext>
            </a:extLst>
          </p:cNvPr>
          <p:cNvSpPr/>
          <p:nvPr/>
        </p:nvSpPr>
        <p:spPr>
          <a:xfrm>
            <a:off x="4411728" y="6149459"/>
            <a:ext cx="4549643" cy="369332"/>
          </a:xfrm>
          <a:prstGeom prst="rect">
            <a:avLst/>
          </a:prstGeom>
        </p:spPr>
        <p:txBody>
          <a:bodyPr wrap="none">
            <a:spAutoFit/>
          </a:bodyPr>
          <a:lstStyle/>
          <a:p>
            <a:r>
              <a:rPr lang="en-US"/>
              <a:t>Dockerhttps://thingsolver.com/hello-docker/</a:t>
            </a:r>
          </a:p>
        </p:txBody>
      </p:sp>
    </p:spTree>
    <p:extLst>
      <p:ext uri="{BB962C8B-B14F-4D97-AF65-F5344CB8AC3E}">
        <p14:creationId xmlns:p14="http://schemas.microsoft.com/office/powerpoint/2010/main" val="281289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1013374" cy="1119981"/>
          </a:xfrm>
        </p:spPr>
        <p:txBody>
          <a:bodyPr>
            <a:normAutofit fontScale="90000"/>
          </a:bodyPr>
          <a:lstStyle/>
          <a:p>
            <a:r>
              <a:rPr lang="en-US">
                <a:latin typeface="Abadi" panose="020B0604020104020204" pitchFamily="34" charset="0"/>
              </a:rPr>
              <a:t>ASM NGS Pre Conference NCBI Workshop</a:t>
            </a:r>
            <a:br>
              <a:rPr lang="en-US">
                <a:latin typeface="Abadi" panose="020B0604020104020204" pitchFamily="34" charset="0"/>
              </a:rPr>
            </a:br>
            <a:endParaRPr lang="en-US" dirty="0">
              <a:latin typeface="Abadi" panose="020B0604020104020204" pitchFamily="34" charset="0"/>
            </a:endParaRPr>
          </a:p>
        </p:txBody>
      </p:sp>
      <p:sp>
        <p:nvSpPr>
          <p:cNvPr id="3" name="Text Placeholder 2"/>
          <p:cNvSpPr>
            <a:spLocks noGrp="1"/>
          </p:cNvSpPr>
          <p:nvPr>
            <p:ph type="body" sz="quarter" idx="10"/>
          </p:nvPr>
        </p:nvSpPr>
        <p:spPr/>
        <p:txBody>
          <a:bodyPr/>
          <a:lstStyle/>
          <a:p>
            <a:r>
              <a:rPr lang="en-US">
                <a:latin typeface="Abadi" panose="020B0604020104020204" pitchFamily="34" charset="0"/>
              </a:rPr>
              <a:t>Hosted by NCBI Pathogen Detection Team</a:t>
            </a:r>
            <a:endParaRPr lang="en-US" dirty="0">
              <a:latin typeface="Abadi" panose="020B0604020104020204" pitchFamily="34" charset="0"/>
            </a:endParaRPr>
          </a:p>
        </p:txBody>
      </p:sp>
    </p:spTree>
    <p:extLst>
      <p:ext uri="{BB962C8B-B14F-4D97-AF65-F5344CB8AC3E}">
        <p14:creationId xmlns:p14="http://schemas.microsoft.com/office/powerpoint/2010/main" val="2046005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8ECD8D7-194C-4E86-918C-ECC88932E69B}"/>
              </a:ext>
            </a:extLst>
          </p:cNvPr>
          <p:cNvSpPr>
            <a:spLocks noChangeArrowheads="1"/>
          </p:cNvSpPr>
          <p:nvPr/>
        </p:nvSpPr>
        <p:spPr bwMode="auto">
          <a:xfrm>
            <a:off x="776257" y="1389499"/>
            <a:ext cx="10471461" cy="1621552"/>
          </a:xfrm>
          <a:prstGeom prst="rect">
            <a:avLst/>
          </a:prstGeom>
          <a:solidFill>
            <a:srgbClr val="F5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1415"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33444D"/>
                </a:solidFill>
                <a:effectLst/>
                <a:highlight>
                  <a:srgbClr val="00FFFF"/>
                </a:highlight>
              </a:rPr>
              <a:t>Docker Engine </a:t>
            </a:r>
            <a:r>
              <a:rPr kumimoji="0" lang="en-US" altLang="en-US" sz="2400" b="0" i="0" u="none" strike="noStrike" cap="none" normalizeH="0" baseline="0">
                <a:ln>
                  <a:noFill/>
                </a:ln>
                <a:solidFill>
                  <a:srgbClr val="33444D"/>
                </a:solidFill>
                <a:effectLst/>
              </a:rPr>
              <a:t>is an open source containerization technology for building and containerizing your applications.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33444D"/>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endParaRPr>
          </a:p>
        </p:txBody>
      </p:sp>
      <p:sp>
        <p:nvSpPr>
          <p:cNvPr id="5" name="TextBox 4">
            <a:extLst>
              <a:ext uri="{FF2B5EF4-FFF2-40B4-BE49-F238E27FC236}">
                <a16:creationId xmlns:a16="http://schemas.microsoft.com/office/drawing/2014/main" id="{67CC9F8E-6D26-4993-8D82-49EB0E9C6E83}"/>
              </a:ext>
            </a:extLst>
          </p:cNvPr>
          <p:cNvSpPr txBox="1"/>
          <p:nvPr/>
        </p:nvSpPr>
        <p:spPr>
          <a:xfrm>
            <a:off x="776257" y="3044984"/>
            <a:ext cx="8509327" cy="1200329"/>
          </a:xfrm>
          <a:prstGeom prst="rect">
            <a:avLst/>
          </a:prstGeom>
          <a:noFill/>
        </p:spPr>
        <p:txBody>
          <a:bodyPr wrap="square" rtlCol="0">
            <a:spAutoFit/>
          </a:bodyPr>
          <a:lstStyle/>
          <a:p>
            <a:r>
              <a:rPr lang="en-US" sz="2400"/>
              <a:t>Many Docker images already exist for life sciences tools</a:t>
            </a:r>
          </a:p>
          <a:p>
            <a:endParaRPr lang="en-US" sz="2400"/>
          </a:p>
          <a:p>
            <a:r>
              <a:rPr lang="en-US" sz="2400"/>
              <a:t>Anyone can create a Docker image (with account)</a:t>
            </a:r>
          </a:p>
        </p:txBody>
      </p:sp>
      <p:sp>
        <p:nvSpPr>
          <p:cNvPr id="6" name="Rectangle 5">
            <a:extLst>
              <a:ext uri="{FF2B5EF4-FFF2-40B4-BE49-F238E27FC236}">
                <a16:creationId xmlns:a16="http://schemas.microsoft.com/office/drawing/2014/main" id="{279BD0D0-D77A-4EF3-B2EE-C133B1137A34}"/>
              </a:ext>
            </a:extLst>
          </p:cNvPr>
          <p:cNvSpPr/>
          <p:nvPr/>
        </p:nvSpPr>
        <p:spPr>
          <a:xfrm>
            <a:off x="4644399" y="6130409"/>
            <a:ext cx="3379451" cy="369332"/>
          </a:xfrm>
          <a:prstGeom prst="rect">
            <a:avLst/>
          </a:prstGeom>
        </p:spPr>
        <p:txBody>
          <a:bodyPr wrap="none">
            <a:spAutoFit/>
          </a:bodyPr>
          <a:lstStyle/>
          <a:p>
            <a:r>
              <a:rPr lang="en-US"/>
              <a:t>https://docs.docker.com/engine/</a:t>
            </a:r>
          </a:p>
        </p:txBody>
      </p:sp>
      <p:sp>
        <p:nvSpPr>
          <p:cNvPr id="7" name="TextBox 6">
            <a:extLst>
              <a:ext uri="{FF2B5EF4-FFF2-40B4-BE49-F238E27FC236}">
                <a16:creationId xmlns:a16="http://schemas.microsoft.com/office/drawing/2014/main" id="{C57F0DA9-7885-4F60-A8C1-8C06FA45EEBA}"/>
              </a:ext>
            </a:extLst>
          </p:cNvPr>
          <p:cNvSpPr txBox="1"/>
          <p:nvPr/>
        </p:nvSpPr>
        <p:spPr>
          <a:xfrm>
            <a:off x="5385708" y="346829"/>
            <a:ext cx="1420582" cy="584775"/>
          </a:xfrm>
          <a:prstGeom prst="rect">
            <a:avLst/>
          </a:prstGeom>
          <a:noFill/>
        </p:spPr>
        <p:txBody>
          <a:bodyPr wrap="none" rtlCol="0">
            <a:spAutoFit/>
          </a:bodyPr>
          <a:lstStyle/>
          <a:p>
            <a:r>
              <a:rPr lang="en-US" sz="3200"/>
              <a:t>Docker</a:t>
            </a:r>
          </a:p>
        </p:txBody>
      </p:sp>
    </p:spTree>
    <p:extLst>
      <p:ext uri="{BB962C8B-B14F-4D97-AF65-F5344CB8AC3E}">
        <p14:creationId xmlns:p14="http://schemas.microsoft.com/office/powerpoint/2010/main" val="233009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4A5A41-1DC0-41B5-BEF6-B35B085D67A3}"/>
              </a:ext>
            </a:extLst>
          </p:cNvPr>
          <p:cNvSpPr txBox="1"/>
          <p:nvPr/>
        </p:nvSpPr>
        <p:spPr>
          <a:xfrm>
            <a:off x="495546" y="1191669"/>
            <a:ext cx="10801720" cy="4154984"/>
          </a:xfrm>
          <a:prstGeom prst="rect">
            <a:avLst/>
          </a:prstGeom>
          <a:noFill/>
        </p:spPr>
        <p:txBody>
          <a:bodyPr wrap="square" rtlCol="0">
            <a:spAutoFit/>
          </a:bodyPr>
          <a:lstStyle/>
          <a:p>
            <a:r>
              <a:rPr lang="en-US" sz="2400" u="sng"/>
              <a:t>For this workshop we are using</a:t>
            </a:r>
          </a:p>
          <a:p>
            <a:endParaRPr lang="en-US" sz="2400"/>
          </a:p>
          <a:p>
            <a:r>
              <a:rPr lang="en-US" sz="2400"/>
              <a:t>1. a docker image that contains SKESA</a:t>
            </a:r>
          </a:p>
          <a:p>
            <a:endParaRPr lang="en-US" sz="2400"/>
          </a:p>
          <a:p>
            <a:r>
              <a:rPr lang="en-US" sz="2400"/>
              <a:t>2. a tab-delimited text file that contains inputs and outputs pointing to a storage bucket</a:t>
            </a:r>
          </a:p>
          <a:p>
            <a:endParaRPr lang="en-US" sz="2400"/>
          </a:p>
          <a:p>
            <a:r>
              <a:rPr lang="en-US" sz="2400"/>
              <a:t>3. dsub to issue the command and handle communication to google cloud APIs for managing tasks</a:t>
            </a:r>
          </a:p>
          <a:p>
            <a:endParaRPr lang="en-US" sz="2400"/>
          </a:p>
          <a:p>
            <a:r>
              <a:rPr lang="en-US" sz="2400"/>
              <a:t>4. that we copy into a script and then execute the script</a:t>
            </a:r>
          </a:p>
        </p:txBody>
      </p:sp>
    </p:spTree>
    <p:extLst>
      <p:ext uri="{BB962C8B-B14F-4D97-AF65-F5344CB8AC3E}">
        <p14:creationId xmlns:p14="http://schemas.microsoft.com/office/powerpoint/2010/main" val="1638140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939A0-C920-4BDF-B9DC-CA16CAC68119}"/>
              </a:ext>
            </a:extLst>
          </p:cNvPr>
          <p:cNvSpPr txBox="1"/>
          <p:nvPr/>
        </p:nvSpPr>
        <p:spPr>
          <a:xfrm>
            <a:off x="4058755" y="2454132"/>
            <a:ext cx="3246210" cy="707886"/>
          </a:xfrm>
          <a:prstGeom prst="rect">
            <a:avLst/>
          </a:prstGeom>
          <a:noFill/>
        </p:spPr>
        <p:txBody>
          <a:bodyPr wrap="none" rtlCol="0">
            <a:spAutoFit/>
          </a:bodyPr>
          <a:lstStyle/>
          <a:p>
            <a:r>
              <a:rPr lang="en-US" sz="4000"/>
              <a:t>Back to Github</a:t>
            </a:r>
          </a:p>
        </p:txBody>
      </p:sp>
    </p:spTree>
    <p:extLst>
      <p:ext uri="{BB962C8B-B14F-4D97-AF65-F5344CB8AC3E}">
        <p14:creationId xmlns:p14="http://schemas.microsoft.com/office/powerpoint/2010/main" val="1801356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94E96D-284F-42FE-8C66-73EA4875A1EA}"/>
              </a:ext>
            </a:extLst>
          </p:cNvPr>
          <p:cNvSpPr txBox="1"/>
          <p:nvPr/>
        </p:nvSpPr>
        <p:spPr>
          <a:xfrm>
            <a:off x="4330126" y="1435329"/>
            <a:ext cx="3055645" cy="646331"/>
          </a:xfrm>
          <a:prstGeom prst="rect">
            <a:avLst/>
          </a:prstGeom>
          <a:noFill/>
        </p:spPr>
        <p:txBody>
          <a:bodyPr wrap="none" rtlCol="0">
            <a:spAutoFit/>
          </a:bodyPr>
          <a:lstStyle/>
          <a:p>
            <a:r>
              <a:rPr lang="en-US" sz="3600"/>
              <a:t>AMRFinderPlus</a:t>
            </a:r>
          </a:p>
        </p:txBody>
      </p:sp>
    </p:spTree>
    <p:extLst>
      <p:ext uri="{BB962C8B-B14F-4D97-AF65-F5344CB8AC3E}">
        <p14:creationId xmlns:p14="http://schemas.microsoft.com/office/powerpoint/2010/main" val="2248132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71DE-7619-4720-84D9-413DFF25C705}"/>
              </a:ext>
            </a:extLst>
          </p:cNvPr>
          <p:cNvSpPr>
            <a:spLocks noGrp="1"/>
          </p:cNvSpPr>
          <p:nvPr>
            <p:ph type="title"/>
          </p:nvPr>
        </p:nvSpPr>
        <p:spPr/>
        <p:txBody>
          <a:bodyPr/>
          <a:lstStyle/>
          <a:p>
            <a:r>
              <a:rPr lang="en-US" dirty="0">
                <a:latin typeface="Helvetica" pitchFamily="2" charset="0"/>
              </a:rPr>
              <a:t>Large Scale Requires Concise Information</a:t>
            </a:r>
          </a:p>
        </p:txBody>
      </p:sp>
      <p:sp>
        <p:nvSpPr>
          <p:cNvPr id="3" name="Content Placeholder 2">
            <a:extLst>
              <a:ext uri="{FF2B5EF4-FFF2-40B4-BE49-F238E27FC236}">
                <a16:creationId xmlns:a16="http://schemas.microsoft.com/office/drawing/2014/main" id="{D3D2DE26-F733-4F5D-BECD-C62FCF607110}"/>
              </a:ext>
            </a:extLst>
          </p:cNvPr>
          <p:cNvSpPr>
            <a:spLocks noGrp="1"/>
          </p:cNvSpPr>
          <p:nvPr>
            <p:ph sz="quarter" idx="10"/>
          </p:nvPr>
        </p:nvSpPr>
        <p:spPr/>
        <p:txBody>
          <a:bodyPr>
            <a:normAutofit/>
          </a:bodyPr>
          <a:lstStyle/>
          <a:p>
            <a:r>
              <a:rPr lang="en-US" sz="2600" dirty="0">
                <a:latin typeface="Helvetica" pitchFamily="2" charset="0"/>
              </a:rPr>
              <a:t>hundreds of genomes per day</a:t>
            </a:r>
          </a:p>
          <a:p>
            <a:r>
              <a:rPr lang="en-US" sz="2600" dirty="0">
                <a:latin typeface="Helvetica" pitchFamily="2" charset="0"/>
              </a:rPr>
              <a:t>can’t be ‘artisanal’; flipping through multiple columns/rows/tables will not work</a:t>
            </a:r>
          </a:p>
          <a:p>
            <a:r>
              <a:rPr lang="en-US" sz="2600" dirty="0">
                <a:latin typeface="Helvetica" pitchFamily="2" charset="0"/>
              </a:rPr>
              <a:t>Need </a:t>
            </a:r>
            <a:r>
              <a:rPr lang="en-US" sz="2600" i="1" dirty="0">
                <a:latin typeface="Helvetica" pitchFamily="2" charset="0"/>
              </a:rPr>
              <a:t>concise, discrete signifier </a:t>
            </a:r>
            <a:r>
              <a:rPr lang="en-US" sz="2600" dirty="0">
                <a:latin typeface="Helvetica" pitchFamily="2" charset="0"/>
              </a:rPr>
              <a:t>that conveys appropriate information about genotype (and possibly phenotype)</a:t>
            </a:r>
          </a:p>
        </p:txBody>
      </p:sp>
      <p:sp>
        <p:nvSpPr>
          <p:cNvPr id="4" name="Rectangle 3">
            <a:extLst>
              <a:ext uri="{FF2B5EF4-FFF2-40B4-BE49-F238E27FC236}">
                <a16:creationId xmlns:a16="http://schemas.microsoft.com/office/drawing/2014/main" id="{2148C9EF-2692-4ABA-A7B7-0A70987B86A0}"/>
              </a:ext>
            </a:extLst>
          </p:cNvPr>
          <p:cNvSpPr/>
          <p:nvPr/>
        </p:nvSpPr>
        <p:spPr>
          <a:xfrm>
            <a:off x="3786433" y="6058331"/>
            <a:ext cx="4619133" cy="465574"/>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Gill Sans MT" panose="020B0502020104020203" pitchFamily="34" charset="0"/>
              </a:rPr>
              <a:t>Contact us </a:t>
            </a:r>
            <a:r>
              <a:rPr lang="en-US" b="1">
                <a:solidFill>
                  <a:schemeClr val="bg1"/>
                </a:solidFill>
                <a:latin typeface="Gill Sans MT" panose="020B0502020104020203" pitchFamily="34" charset="0"/>
              </a:rPr>
              <a:t>at pd-help@</a:t>
            </a:r>
            <a:r>
              <a:rPr lang="en-US" b="1" dirty="0">
                <a:solidFill>
                  <a:schemeClr val="bg1"/>
                </a:solidFill>
                <a:latin typeface="Gill Sans MT" panose="020B0502020104020203" pitchFamily="34" charset="0"/>
              </a:rPr>
              <a:t>ncbi.nlm.nih.gov</a:t>
            </a:r>
            <a:endParaRPr lang="en-US"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2431744367"/>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06E9-7A6D-FB48-A921-9F7358F66DE4}"/>
              </a:ext>
            </a:extLst>
          </p:cNvPr>
          <p:cNvSpPr>
            <a:spLocks noGrp="1"/>
          </p:cNvSpPr>
          <p:nvPr>
            <p:ph type="title"/>
          </p:nvPr>
        </p:nvSpPr>
        <p:spPr/>
        <p:txBody>
          <a:bodyPr/>
          <a:lstStyle/>
          <a:p>
            <a:r>
              <a:rPr lang="en-US" dirty="0"/>
              <a:t>That signifier is the gene symbol </a:t>
            </a:r>
          </a:p>
        </p:txBody>
      </p:sp>
      <p:sp>
        <p:nvSpPr>
          <p:cNvPr id="3" name="Content Placeholder 2">
            <a:extLst>
              <a:ext uri="{FF2B5EF4-FFF2-40B4-BE49-F238E27FC236}">
                <a16:creationId xmlns:a16="http://schemas.microsoft.com/office/drawing/2014/main" id="{BBA0843D-B338-8442-BAE7-B9102D6381BD}"/>
              </a:ext>
            </a:extLst>
          </p:cNvPr>
          <p:cNvSpPr>
            <a:spLocks noGrp="1"/>
          </p:cNvSpPr>
          <p:nvPr>
            <p:ph sz="quarter" idx="10"/>
          </p:nvPr>
        </p:nvSpPr>
        <p:spPr/>
        <p:txBody>
          <a:bodyPr>
            <a:normAutofit/>
          </a:bodyPr>
          <a:lstStyle/>
          <a:p>
            <a:r>
              <a:rPr lang="en-US" sz="2400" i="1" dirty="0"/>
              <a:t>blaKPC-2</a:t>
            </a:r>
            <a:r>
              <a:rPr lang="en-US" sz="2400" dirty="0"/>
              <a:t> (KPC-2) is a shorthand for gene function:</a:t>
            </a:r>
          </a:p>
          <a:p>
            <a:pPr lvl="1"/>
            <a:r>
              <a:rPr lang="en-US" dirty="0"/>
              <a:t>“carbapenem-hydrolyzing class A beta-lactamase KPC-2”</a:t>
            </a:r>
          </a:p>
          <a:p>
            <a:r>
              <a:rPr lang="en-US" sz="2400" dirty="0"/>
              <a:t>Need to specify precisely what we do </a:t>
            </a:r>
            <a:r>
              <a:rPr lang="en-US" sz="2400" i="1" dirty="0"/>
              <a:t>and</a:t>
            </a:r>
            <a:r>
              <a:rPr lang="en-US" sz="2400" dirty="0"/>
              <a:t> do </a:t>
            </a:r>
            <a:r>
              <a:rPr lang="en-US" sz="2400" b="1" i="1" dirty="0"/>
              <a:t>not</a:t>
            </a:r>
            <a:r>
              <a:rPr lang="en-US" sz="2400" dirty="0"/>
              <a:t> know:</a:t>
            </a:r>
          </a:p>
          <a:p>
            <a:pPr lvl="1"/>
            <a:r>
              <a:rPr lang="en-US" i="1" dirty="0"/>
              <a:t>blaKPC-2</a:t>
            </a:r>
            <a:r>
              <a:rPr lang="en-US" dirty="0"/>
              <a:t>, </a:t>
            </a:r>
            <a:r>
              <a:rPr lang="en-US" i="1" dirty="0" err="1"/>
              <a:t>blaKPC</a:t>
            </a:r>
            <a:r>
              <a:rPr lang="en-US" dirty="0"/>
              <a:t>, and </a:t>
            </a:r>
            <a:r>
              <a:rPr lang="en-US" i="1" dirty="0" err="1"/>
              <a:t>bla</a:t>
            </a:r>
            <a:r>
              <a:rPr lang="en-US" dirty="0"/>
              <a:t> do not mean the same thing</a:t>
            </a:r>
          </a:p>
          <a:p>
            <a:r>
              <a:rPr lang="en-US" sz="2400" dirty="0"/>
              <a:t>We do not want to:</a:t>
            </a:r>
          </a:p>
          <a:p>
            <a:pPr lvl="1"/>
            <a:r>
              <a:rPr lang="en-US" i="1" dirty="0" err="1"/>
              <a:t>overspecify</a:t>
            </a:r>
            <a:r>
              <a:rPr lang="en-US" dirty="0"/>
              <a:t>: claim KPC-2 when only KPC-family</a:t>
            </a:r>
          </a:p>
          <a:p>
            <a:pPr lvl="1"/>
            <a:r>
              <a:rPr lang="en-US" i="1" dirty="0"/>
              <a:t>underspecify</a:t>
            </a:r>
            <a:r>
              <a:rPr lang="en-US" dirty="0"/>
              <a:t>: claim KPC-family when KPC-28</a:t>
            </a:r>
          </a:p>
          <a:p>
            <a:pPr lvl="1"/>
            <a:r>
              <a:rPr lang="en-US" i="1" dirty="0"/>
              <a:t>misclassify</a:t>
            </a:r>
            <a:r>
              <a:rPr lang="en-US" dirty="0"/>
              <a:t>: call KPC-2 as KPC-28</a:t>
            </a:r>
          </a:p>
          <a:p>
            <a:r>
              <a:rPr lang="en-US" sz="2400" dirty="0"/>
              <a:t>For AMR genes, we have developed </a:t>
            </a:r>
            <a:r>
              <a:rPr lang="en-US" sz="2400" b="1" dirty="0" err="1"/>
              <a:t>AMRFinderPlus</a:t>
            </a:r>
            <a:r>
              <a:rPr lang="en-US" sz="2400" dirty="0"/>
              <a:t> to identify AMR genes in genomic data</a:t>
            </a:r>
          </a:p>
          <a:p>
            <a:endParaRPr lang="en-US" dirty="0"/>
          </a:p>
          <a:p>
            <a:endParaRPr lang="en-US" dirty="0"/>
          </a:p>
          <a:p>
            <a:endParaRPr lang="en-US" dirty="0"/>
          </a:p>
        </p:txBody>
      </p:sp>
    </p:spTree>
    <p:extLst>
      <p:ext uri="{BB962C8B-B14F-4D97-AF65-F5344CB8AC3E}">
        <p14:creationId xmlns:p14="http://schemas.microsoft.com/office/powerpoint/2010/main" val="439204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C176A337-4C12-4883-B283-316DF8907935}"/>
              </a:ext>
            </a:extLst>
          </p:cNvPr>
          <p:cNvSpPr>
            <a:spLocks noGrp="1"/>
          </p:cNvSpPr>
          <p:nvPr>
            <p:ph type="title"/>
          </p:nvPr>
        </p:nvSpPr>
        <p:spPr/>
        <p:txBody>
          <a:bodyPr>
            <a:normAutofit/>
          </a:bodyPr>
          <a:lstStyle/>
          <a:p>
            <a:r>
              <a:rPr lang="en-US" sz="3600" dirty="0" err="1">
                <a:latin typeface="Gill Sans MT" panose="020B0502020104020203" pitchFamily="34" charset="0"/>
              </a:rPr>
              <a:t>AMRFinderPlus</a:t>
            </a:r>
            <a:r>
              <a:rPr lang="en-US" sz="3600" dirty="0">
                <a:latin typeface="Gill Sans MT" panose="020B0502020104020203" pitchFamily="34" charset="0"/>
              </a:rPr>
              <a:t> Uses a Curated Database, HMMs and BLAST to Identify AMR genes</a:t>
            </a:r>
          </a:p>
        </p:txBody>
      </p:sp>
      <p:sp>
        <p:nvSpPr>
          <p:cNvPr id="9" name="Magnetic Disk 3">
            <a:extLst>
              <a:ext uri="{FF2B5EF4-FFF2-40B4-BE49-F238E27FC236}">
                <a16:creationId xmlns:a16="http://schemas.microsoft.com/office/drawing/2014/main" id="{1B600B56-D4A8-4E13-B147-7EFFAE9EE79D}"/>
              </a:ext>
            </a:extLst>
          </p:cNvPr>
          <p:cNvSpPr/>
          <p:nvPr/>
        </p:nvSpPr>
        <p:spPr>
          <a:xfrm>
            <a:off x="4423820" y="2867149"/>
            <a:ext cx="1178725" cy="1173455"/>
          </a:xfrm>
          <a:prstGeom prst="flowChartMagneticDisk">
            <a:avLst/>
          </a:prstGeom>
          <a:solidFill>
            <a:schemeClr val="accent1">
              <a:lumMod val="40000"/>
              <a:lumOff val="60000"/>
            </a:schemeClr>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Gill Sans MT" panose="020B0502020104020203" pitchFamily="34" charset="0"/>
              </a:rPr>
              <a:t>AMR</a:t>
            </a:r>
          </a:p>
          <a:p>
            <a:pPr algn="ctr"/>
            <a:r>
              <a:rPr lang="en-US" sz="1600" dirty="0">
                <a:solidFill>
                  <a:srgbClr val="000000"/>
                </a:solidFill>
                <a:latin typeface="Gill Sans MT" panose="020B0502020104020203" pitchFamily="34" charset="0"/>
              </a:rPr>
              <a:t>database</a:t>
            </a:r>
          </a:p>
        </p:txBody>
      </p:sp>
      <p:sp>
        <p:nvSpPr>
          <p:cNvPr id="10" name="Process 4">
            <a:extLst>
              <a:ext uri="{FF2B5EF4-FFF2-40B4-BE49-F238E27FC236}">
                <a16:creationId xmlns:a16="http://schemas.microsoft.com/office/drawing/2014/main" id="{799AFF49-812C-477F-BED2-EC8DB144136B}"/>
              </a:ext>
            </a:extLst>
          </p:cNvPr>
          <p:cNvSpPr/>
          <p:nvPr/>
        </p:nvSpPr>
        <p:spPr>
          <a:xfrm>
            <a:off x="6062500" y="2172509"/>
            <a:ext cx="1103447" cy="1102381"/>
          </a:xfrm>
          <a:prstGeom prst="flowChartProcess">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Gill Sans MT" panose="020B0502020104020203" pitchFamily="34" charset="0"/>
              </a:rPr>
              <a:t>HMMs and</a:t>
            </a:r>
          </a:p>
          <a:p>
            <a:pPr algn="ctr"/>
            <a:r>
              <a:rPr lang="en-US" dirty="0">
                <a:solidFill>
                  <a:srgbClr val="000000"/>
                </a:solidFill>
                <a:latin typeface="Gill Sans MT" panose="020B0502020104020203" pitchFamily="34" charset="0"/>
              </a:rPr>
              <a:t>BLAST</a:t>
            </a:r>
          </a:p>
        </p:txBody>
      </p:sp>
      <p:sp>
        <p:nvSpPr>
          <p:cNvPr id="11" name="Document 5">
            <a:extLst>
              <a:ext uri="{FF2B5EF4-FFF2-40B4-BE49-F238E27FC236}">
                <a16:creationId xmlns:a16="http://schemas.microsoft.com/office/drawing/2014/main" id="{13E16A2B-1FAA-47FF-A953-788942B57ACD}"/>
              </a:ext>
            </a:extLst>
          </p:cNvPr>
          <p:cNvSpPr/>
          <p:nvPr/>
        </p:nvSpPr>
        <p:spPr>
          <a:xfrm>
            <a:off x="8233797" y="1301877"/>
            <a:ext cx="3681380" cy="308913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latin typeface="Gill Sans MT" panose="020B0502020104020203" pitchFamily="34" charset="0"/>
              </a:rPr>
              <a:t>Report on</a:t>
            </a:r>
          </a:p>
          <a:p>
            <a:pPr algn="ctr"/>
            <a:r>
              <a:rPr lang="en-US" sz="2400" dirty="0">
                <a:solidFill>
                  <a:schemeClr val="bg1"/>
                </a:solidFill>
                <a:latin typeface="Gill Sans MT" panose="020B0502020104020203" pitchFamily="34" charset="0"/>
              </a:rPr>
              <a:t>resistance genes</a:t>
            </a:r>
          </a:p>
          <a:p>
            <a:pPr algn="ctr"/>
            <a:r>
              <a:rPr lang="en-US" sz="2400" dirty="0">
                <a:solidFill>
                  <a:schemeClr val="bg1"/>
                </a:solidFill>
                <a:latin typeface="Gill Sans MT" panose="020B0502020104020203" pitchFamily="34" charset="0"/>
              </a:rPr>
              <a:t>- integrated into Pathogen Detection Isolate Browser for &gt;672,000 pathogen isolates</a:t>
            </a:r>
          </a:p>
        </p:txBody>
      </p:sp>
      <p:sp>
        <p:nvSpPr>
          <p:cNvPr id="12" name="Data 14">
            <a:extLst>
              <a:ext uri="{FF2B5EF4-FFF2-40B4-BE49-F238E27FC236}">
                <a16:creationId xmlns:a16="http://schemas.microsoft.com/office/drawing/2014/main" id="{BCA32B39-449D-4242-AC33-FCA67569EE48}"/>
              </a:ext>
            </a:extLst>
          </p:cNvPr>
          <p:cNvSpPr/>
          <p:nvPr/>
        </p:nvSpPr>
        <p:spPr>
          <a:xfrm>
            <a:off x="4005657" y="1355476"/>
            <a:ext cx="1916284" cy="819213"/>
          </a:xfrm>
          <a:prstGeom prst="flowChartInputOutpu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latin typeface="Gill Sans MT" panose="020B0502020104020203" pitchFamily="34" charset="0"/>
              </a:rPr>
              <a:t>Proteins</a:t>
            </a:r>
          </a:p>
          <a:p>
            <a:pPr algn="ctr"/>
            <a:r>
              <a:rPr lang="en-US" sz="1600" dirty="0">
                <a:solidFill>
                  <a:srgbClr val="000000"/>
                </a:solidFill>
                <a:latin typeface="Gill Sans MT" panose="020B0502020104020203" pitchFamily="34" charset="0"/>
              </a:rPr>
              <a:t>Nucleotide</a:t>
            </a:r>
          </a:p>
        </p:txBody>
      </p:sp>
      <p:sp>
        <p:nvSpPr>
          <p:cNvPr id="13" name="TextBox 12">
            <a:extLst>
              <a:ext uri="{FF2B5EF4-FFF2-40B4-BE49-F238E27FC236}">
                <a16:creationId xmlns:a16="http://schemas.microsoft.com/office/drawing/2014/main" id="{77764B2F-B3F8-4B70-8CD6-DFAD81590FFA}"/>
              </a:ext>
            </a:extLst>
          </p:cNvPr>
          <p:cNvSpPr txBox="1"/>
          <p:nvPr/>
        </p:nvSpPr>
        <p:spPr>
          <a:xfrm>
            <a:off x="4264599" y="4511568"/>
            <a:ext cx="3768915" cy="1200329"/>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solidFill>
                  <a:srgbClr val="000000"/>
                </a:solidFill>
                <a:latin typeface="Gill Sans MT" panose="020B0502020104020203" pitchFamily="34" charset="0"/>
              </a:rPr>
              <a:t>5,662 resistance proteins</a:t>
            </a:r>
          </a:p>
          <a:p>
            <a:r>
              <a:rPr lang="en-US" dirty="0">
                <a:solidFill>
                  <a:srgbClr val="000000"/>
                </a:solidFill>
                <a:latin typeface="Gill Sans MT" panose="020B0502020104020203" pitchFamily="34" charset="0"/>
              </a:rPr>
              <a:t>&gt; 610 HMMs</a:t>
            </a:r>
          </a:p>
          <a:p>
            <a:r>
              <a:rPr lang="en-US" dirty="0">
                <a:solidFill>
                  <a:srgbClr val="000000"/>
                </a:solidFill>
                <a:latin typeface="Gill Sans MT" panose="020B0502020104020203" pitchFamily="34" charset="0"/>
              </a:rPr>
              <a:t>44 drug classes resisted</a:t>
            </a:r>
          </a:p>
          <a:p>
            <a:r>
              <a:rPr lang="en-US" dirty="0">
                <a:solidFill>
                  <a:srgbClr val="000000"/>
                </a:solidFill>
                <a:latin typeface="Gill Sans MT" panose="020B0502020104020203" pitchFamily="34" charset="0"/>
              </a:rPr>
              <a:t>~60% beta-lactamases</a:t>
            </a:r>
          </a:p>
        </p:txBody>
      </p:sp>
      <p:cxnSp>
        <p:nvCxnSpPr>
          <p:cNvPr id="14" name="Straight Arrow Connector 13">
            <a:extLst>
              <a:ext uri="{FF2B5EF4-FFF2-40B4-BE49-F238E27FC236}">
                <a16:creationId xmlns:a16="http://schemas.microsoft.com/office/drawing/2014/main" id="{C8036E0B-D3C2-481C-872A-81632D849A48}"/>
              </a:ext>
            </a:extLst>
          </p:cNvPr>
          <p:cNvCxnSpPr/>
          <p:nvPr/>
        </p:nvCxnSpPr>
        <p:spPr>
          <a:xfrm>
            <a:off x="5858783" y="1666634"/>
            <a:ext cx="283780" cy="425743"/>
          </a:xfrm>
          <a:prstGeom prst="straightConnector1">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C13EDD-1DD7-4928-9A40-42F4775006DA}"/>
              </a:ext>
            </a:extLst>
          </p:cNvPr>
          <p:cNvCxnSpPr/>
          <p:nvPr/>
        </p:nvCxnSpPr>
        <p:spPr>
          <a:xfrm flipV="1">
            <a:off x="5720072" y="3296169"/>
            <a:ext cx="283780" cy="264344"/>
          </a:xfrm>
          <a:prstGeom prst="straightConnector1">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1849A0C-2877-42F1-87C6-BE26B0783E27}"/>
              </a:ext>
            </a:extLst>
          </p:cNvPr>
          <p:cNvCxnSpPr/>
          <p:nvPr/>
        </p:nvCxnSpPr>
        <p:spPr>
          <a:xfrm>
            <a:off x="7333449" y="2810521"/>
            <a:ext cx="490952" cy="0"/>
          </a:xfrm>
          <a:prstGeom prst="straightConnector1">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1E97E96-69A6-487D-82FF-6B208E7AA2C4}"/>
              </a:ext>
            </a:extLst>
          </p:cNvPr>
          <p:cNvSpPr/>
          <p:nvPr/>
        </p:nvSpPr>
        <p:spPr>
          <a:xfrm>
            <a:off x="4102120" y="6262842"/>
            <a:ext cx="3797105" cy="400110"/>
          </a:xfrm>
          <a:prstGeom prst="rect">
            <a:avLst/>
          </a:prstGeom>
        </p:spPr>
        <p:txBody>
          <a:bodyPr wrap="square">
            <a:spAutoFit/>
          </a:bodyPr>
          <a:lstStyle/>
          <a:p>
            <a:r>
              <a:rPr lang="en-US" sz="2000" dirty="0">
                <a:solidFill>
                  <a:schemeClr val="bg1"/>
                </a:solidFill>
              </a:rPr>
              <a:t>https://</a:t>
            </a:r>
            <a:r>
              <a:rPr lang="en-US" sz="2000" dirty="0" err="1">
                <a:solidFill>
                  <a:schemeClr val="bg1"/>
                </a:solidFill>
              </a:rPr>
              <a:t>github.com</a:t>
            </a:r>
            <a:r>
              <a:rPr lang="en-US" sz="2000" dirty="0">
                <a:solidFill>
                  <a:schemeClr val="bg1"/>
                </a:solidFill>
              </a:rPr>
              <a:t>/</a:t>
            </a:r>
            <a:r>
              <a:rPr lang="en-US" sz="2000" dirty="0" err="1">
                <a:solidFill>
                  <a:schemeClr val="bg1"/>
                </a:solidFill>
              </a:rPr>
              <a:t>ncbi</a:t>
            </a:r>
            <a:r>
              <a:rPr lang="en-US" sz="2000" dirty="0">
                <a:solidFill>
                  <a:schemeClr val="bg1"/>
                </a:solidFill>
              </a:rPr>
              <a:t>/</a:t>
            </a:r>
            <a:r>
              <a:rPr lang="en-US" sz="2000" dirty="0" err="1">
                <a:solidFill>
                  <a:schemeClr val="bg1"/>
                </a:solidFill>
              </a:rPr>
              <a:t>amr</a:t>
            </a:r>
            <a:r>
              <a:rPr lang="en-US" sz="2000" dirty="0">
                <a:solidFill>
                  <a:schemeClr val="bg1"/>
                </a:solidFill>
              </a:rPr>
              <a:t>/wiki</a:t>
            </a:r>
          </a:p>
        </p:txBody>
      </p:sp>
      <p:sp>
        <p:nvSpPr>
          <p:cNvPr id="17" name="TextBox 16">
            <a:extLst>
              <a:ext uri="{FF2B5EF4-FFF2-40B4-BE49-F238E27FC236}">
                <a16:creationId xmlns:a16="http://schemas.microsoft.com/office/drawing/2014/main" id="{311C95D4-D1E1-9845-AAE3-6463551627D7}"/>
              </a:ext>
            </a:extLst>
          </p:cNvPr>
          <p:cNvSpPr txBox="1"/>
          <p:nvPr/>
        </p:nvSpPr>
        <p:spPr>
          <a:xfrm>
            <a:off x="8307929" y="4511568"/>
            <a:ext cx="3768915" cy="1477328"/>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err="1">
                <a:solidFill>
                  <a:srgbClr val="000000"/>
                </a:solidFill>
                <a:latin typeface="Gill Sans MT" panose="020B0502020104020203" pitchFamily="34" charset="0"/>
              </a:rPr>
              <a:t>AMRFinderPlus</a:t>
            </a:r>
            <a:r>
              <a:rPr lang="en-US" dirty="0">
                <a:solidFill>
                  <a:srgbClr val="000000"/>
                </a:solidFill>
                <a:latin typeface="Gill Sans MT" panose="020B0502020104020203" pitchFamily="34" charset="0"/>
              </a:rPr>
              <a:t> now finds point mutations! </a:t>
            </a:r>
          </a:p>
          <a:p>
            <a:r>
              <a:rPr lang="en-US" dirty="0">
                <a:solidFill>
                  <a:srgbClr val="000000"/>
                </a:solidFill>
                <a:latin typeface="Gill Sans MT" panose="020B0502020104020203" pitchFamily="34" charset="0"/>
              </a:rPr>
              <a:t>682 resistance mutations for seven taxa including </a:t>
            </a:r>
            <a:r>
              <a:rPr lang="en-US" i="1" dirty="0">
                <a:solidFill>
                  <a:srgbClr val="000000"/>
                </a:solidFill>
                <a:latin typeface="Gill Sans MT" panose="020B0502020104020203" pitchFamily="34" charset="0"/>
              </a:rPr>
              <a:t>Campylobacter</a:t>
            </a:r>
            <a:r>
              <a:rPr lang="en-US" dirty="0">
                <a:solidFill>
                  <a:srgbClr val="000000"/>
                </a:solidFill>
                <a:latin typeface="Gill Sans MT" panose="020B0502020104020203" pitchFamily="34" charset="0"/>
              </a:rPr>
              <a:t>, </a:t>
            </a:r>
            <a:r>
              <a:rPr lang="en-US" i="1" dirty="0">
                <a:solidFill>
                  <a:srgbClr val="000000"/>
                </a:solidFill>
                <a:latin typeface="Gill Sans MT" panose="020B0502020104020203" pitchFamily="34" charset="0"/>
              </a:rPr>
              <a:t>E. coli</a:t>
            </a:r>
            <a:r>
              <a:rPr lang="en-US" dirty="0">
                <a:solidFill>
                  <a:srgbClr val="000000"/>
                </a:solidFill>
                <a:latin typeface="Gill Sans MT" panose="020B0502020104020203" pitchFamily="34" charset="0"/>
              </a:rPr>
              <a:t>, and </a:t>
            </a:r>
            <a:r>
              <a:rPr lang="en-US" i="1" dirty="0">
                <a:solidFill>
                  <a:srgbClr val="000000"/>
                </a:solidFill>
                <a:latin typeface="Gill Sans MT" panose="020B0502020104020203" pitchFamily="34" charset="0"/>
              </a:rPr>
              <a:t>Salmonella</a:t>
            </a:r>
          </a:p>
        </p:txBody>
      </p:sp>
      <p:cxnSp>
        <p:nvCxnSpPr>
          <p:cNvPr id="18" name="Straight Arrow Connector 17">
            <a:extLst>
              <a:ext uri="{FF2B5EF4-FFF2-40B4-BE49-F238E27FC236}">
                <a16:creationId xmlns:a16="http://schemas.microsoft.com/office/drawing/2014/main" id="{EA98D3C1-DF61-A845-B491-B00BECE70CD8}"/>
              </a:ext>
            </a:extLst>
          </p:cNvPr>
          <p:cNvCxnSpPr>
            <a:cxnSpLocks/>
          </p:cNvCxnSpPr>
          <p:nvPr/>
        </p:nvCxnSpPr>
        <p:spPr>
          <a:xfrm flipH="1" flipV="1">
            <a:off x="10705803" y="4040604"/>
            <a:ext cx="277473" cy="417884"/>
          </a:xfrm>
          <a:prstGeom prst="straightConnector1">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BABF103-DECE-CC4D-A3E8-88B1739B886F}"/>
              </a:ext>
            </a:extLst>
          </p:cNvPr>
          <p:cNvSpPr txBox="1"/>
          <p:nvPr/>
        </p:nvSpPr>
        <p:spPr>
          <a:xfrm>
            <a:off x="48320" y="3911403"/>
            <a:ext cx="2994286" cy="1477328"/>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solidFill>
                  <a:srgbClr val="000000"/>
                </a:solidFill>
                <a:latin typeface="Gill Sans MT" panose="020B0502020104020203" pitchFamily="34" charset="0"/>
              </a:rPr>
              <a:t>”Plus” contains:</a:t>
            </a:r>
          </a:p>
          <a:p>
            <a:r>
              <a:rPr lang="en-US" dirty="0">
                <a:solidFill>
                  <a:srgbClr val="000000"/>
                </a:solidFill>
                <a:latin typeface="Gill Sans MT" panose="020B0502020104020203" pitchFamily="34" charset="0"/>
              </a:rPr>
              <a:t>631 virulence factors</a:t>
            </a:r>
          </a:p>
          <a:p>
            <a:r>
              <a:rPr lang="en-US" dirty="0">
                <a:solidFill>
                  <a:srgbClr val="000000"/>
                </a:solidFill>
                <a:latin typeface="Gill Sans MT" panose="020B0502020104020203" pitchFamily="34" charset="0"/>
              </a:rPr>
              <a:t>218 acid, biocide, metal, and heat resistant genes</a:t>
            </a:r>
          </a:p>
          <a:p>
            <a:r>
              <a:rPr lang="en-US" dirty="0">
                <a:solidFill>
                  <a:srgbClr val="000000"/>
                </a:solidFill>
                <a:latin typeface="Gill Sans MT" panose="020B0502020104020203" pitchFamily="34" charset="0"/>
              </a:rPr>
              <a:t>Optional for users</a:t>
            </a:r>
          </a:p>
        </p:txBody>
      </p:sp>
      <p:sp>
        <p:nvSpPr>
          <p:cNvPr id="3" name="TextBox 2">
            <a:extLst>
              <a:ext uri="{FF2B5EF4-FFF2-40B4-BE49-F238E27FC236}">
                <a16:creationId xmlns:a16="http://schemas.microsoft.com/office/drawing/2014/main" id="{CE39B0CE-F596-CA40-8323-D92AAA871EA1}"/>
              </a:ext>
            </a:extLst>
          </p:cNvPr>
          <p:cNvSpPr txBox="1"/>
          <p:nvPr/>
        </p:nvSpPr>
        <p:spPr>
          <a:xfrm>
            <a:off x="69431" y="2226374"/>
            <a:ext cx="4236862" cy="769441"/>
          </a:xfrm>
          <a:prstGeom prst="rect">
            <a:avLst/>
          </a:prstGeom>
          <a:noFill/>
          <a:ln w="38100">
            <a:solidFill>
              <a:srgbClr val="C00000"/>
            </a:solidFill>
          </a:ln>
        </p:spPr>
        <p:txBody>
          <a:bodyPr wrap="square" rtlCol="0">
            <a:spAutoFit/>
          </a:bodyPr>
          <a:lstStyle/>
          <a:p>
            <a:r>
              <a:rPr lang="en-US" sz="2200" b="1" dirty="0"/>
              <a:t>Available at:</a:t>
            </a:r>
          </a:p>
          <a:p>
            <a:r>
              <a:rPr lang="en-US" sz="2200" b="1" dirty="0"/>
              <a:t>https://</a:t>
            </a:r>
            <a:r>
              <a:rPr lang="en-US" sz="2200" b="1" dirty="0" err="1"/>
              <a:t>github.com</a:t>
            </a:r>
            <a:r>
              <a:rPr lang="en-US" sz="2200" b="1" dirty="0"/>
              <a:t>/</a:t>
            </a:r>
            <a:r>
              <a:rPr lang="en-US" sz="2200" b="1" dirty="0" err="1"/>
              <a:t>ncbi</a:t>
            </a:r>
            <a:r>
              <a:rPr lang="en-US" sz="2200" b="1" dirty="0"/>
              <a:t>/</a:t>
            </a:r>
            <a:r>
              <a:rPr lang="en-US" sz="2200" b="1" dirty="0" err="1"/>
              <a:t>amr</a:t>
            </a:r>
            <a:r>
              <a:rPr lang="en-US" sz="2200" b="1" dirty="0"/>
              <a:t>/wiki</a:t>
            </a:r>
          </a:p>
        </p:txBody>
      </p:sp>
    </p:spTree>
    <p:extLst>
      <p:ext uri="{BB962C8B-B14F-4D97-AF65-F5344CB8AC3E}">
        <p14:creationId xmlns:p14="http://schemas.microsoft.com/office/powerpoint/2010/main" val="3238251393"/>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2">
            <a:extLst>
              <a:ext uri="{FF2B5EF4-FFF2-40B4-BE49-F238E27FC236}">
                <a16:creationId xmlns:a16="http://schemas.microsoft.com/office/drawing/2014/main" id="{02E29561-B609-514E-B550-BE55676CA2C3}"/>
              </a:ext>
            </a:extLst>
          </p:cNvPr>
          <p:cNvSpPr txBox="1">
            <a:spLocks/>
          </p:cNvSpPr>
          <p:nvPr/>
        </p:nvSpPr>
        <p:spPr>
          <a:xfrm>
            <a:off x="838200" y="-2787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Helvetica" charset="0"/>
                <a:ea typeface="Helvetica" charset="0"/>
                <a:cs typeface="Helvetica" charset="0"/>
              </a:defRPr>
            </a:lvl1pPr>
          </a:lstStyle>
          <a:p>
            <a:r>
              <a:rPr lang="en-US" sz="2800"/>
              <a:t>AMRFinderPlus </a:t>
            </a:r>
            <a:r>
              <a:rPr lang="en-US" sz="2800" dirty="0"/>
              <a:t>Overview			Hierarchical Structure</a:t>
            </a:r>
          </a:p>
        </p:txBody>
      </p:sp>
      <p:sp>
        <p:nvSpPr>
          <p:cNvPr id="65" name="Magnetic Disk 64">
            <a:extLst>
              <a:ext uri="{FF2B5EF4-FFF2-40B4-BE49-F238E27FC236}">
                <a16:creationId xmlns:a16="http://schemas.microsoft.com/office/drawing/2014/main" id="{20FC8606-3137-1144-90A3-54611AE0EDEF}"/>
              </a:ext>
            </a:extLst>
          </p:cNvPr>
          <p:cNvSpPr/>
          <p:nvPr/>
        </p:nvSpPr>
        <p:spPr>
          <a:xfrm>
            <a:off x="436749" y="3301664"/>
            <a:ext cx="1033134" cy="965562"/>
          </a:xfrm>
          <a:prstGeom prst="flowChartMagneticDisk">
            <a:avLst/>
          </a:prstGeom>
          <a:solidFill>
            <a:schemeClr val="accent1"/>
          </a:solid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rPr>
              <a:t>AMR</a:t>
            </a:r>
          </a:p>
          <a:p>
            <a:pPr algn="ctr"/>
            <a:r>
              <a:rPr lang="en-US" sz="1600" dirty="0">
                <a:solidFill>
                  <a:schemeClr val="bg1"/>
                </a:solidFill>
              </a:rPr>
              <a:t>database</a:t>
            </a:r>
          </a:p>
        </p:txBody>
      </p:sp>
      <p:sp>
        <p:nvSpPr>
          <p:cNvPr id="66" name="Process 65">
            <a:extLst>
              <a:ext uri="{FF2B5EF4-FFF2-40B4-BE49-F238E27FC236}">
                <a16:creationId xmlns:a16="http://schemas.microsoft.com/office/drawing/2014/main" id="{2A4CFE70-9281-F946-B305-9FAB8C51D725}"/>
              </a:ext>
            </a:extLst>
          </p:cNvPr>
          <p:cNvSpPr/>
          <p:nvPr/>
        </p:nvSpPr>
        <p:spPr>
          <a:xfrm>
            <a:off x="1958290" y="2730089"/>
            <a:ext cx="967154" cy="907079"/>
          </a:xfrm>
          <a:prstGeom prst="flowChartProcess">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HMMs* and</a:t>
            </a:r>
          </a:p>
          <a:p>
            <a:pPr algn="ctr"/>
            <a:r>
              <a:rPr lang="en-US" dirty="0">
                <a:solidFill>
                  <a:schemeClr val="bg1"/>
                </a:solidFill>
              </a:rPr>
              <a:t>BLAST</a:t>
            </a:r>
          </a:p>
        </p:txBody>
      </p:sp>
      <p:sp>
        <p:nvSpPr>
          <p:cNvPr id="67" name="Document 66">
            <a:extLst>
              <a:ext uri="{FF2B5EF4-FFF2-40B4-BE49-F238E27FC236}">
                <a16:creationId xmlns:a16="http://schemas.microsoft.com/office/drawing/2014/main" id="{484B221B-6812-0440-B404-443FBE726972}"/>
              </a:ext>
            </a:extLst>
          </p:cNvPr>
          <p:cNvSpPr/>
          <p:nvPr/>
        </p:nvSpPr>
        <p:spPr>
          <a:xfrm>
            <a:off x="3644336" y="2725883"/>
            <a:ext cx="1296866" cy="1217284"/>
          </a:xfrm>
          <a:prstGeom prst="flowChartDocumen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Report on</a:t>
            </a:r>
          </a:p>
          <a:p>
            <a:pPr algn="ctr"/>
            <a:r>
              <a:rPr lang="en-US" dirty="0">
                <a:solidFill>
                  <a:schemeClr val="bg1"/>
                </a:solidFill>
              </a:rPr>
              <a:t>resistance genes</a:t>
            </a:r>
          </a:p>
          <a:p>
            <a:pPr algn="ctr"/>
            <a:r>
              <a:rPr lang="en-US" dirty="0">
                <a:solidFill>
                  <a:schemeClr val="bg1"/>
                </a:solidFill>
              </a:rPr>
              <a:t>in isolate</a:t>
            </a:r>
          </a:p>
        </p:txBody>
      </p:sp>
      <p:sp>
        <p:nvSpPr>
          <p:cNvPr id="68" name="Data 14">
            <a:extLst>
              <a:ext uri="{FF2B5EF4-FFF2-40B4-BE49-F238E27FC236}">
                <a16:creationId xmlns:a16="http://schemas.microsoft.com/office/drawing/2014/main" id="{EFFCF631-27CC-9144-9A85-B5BC014C4E09}"/>
              </a:ext>
            </a:extLst>
          </p:cNvPr>
          <p:cNvSpPr/>
          <p:nvPr/>
        </p:nvSpPr>
        <p:spPr>
          <a:xfrm>
            <a:off x="309556" y="2057804"/>
            <a:ext cx="1457324" cy="674078"/>
          </a:xfrm>
          <a:prstGeom prst="flowChartInputOutpu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bg1"/>
                </a:solidFill>
              </a:rPr>
              <a:t>Proteins</a:t>
            </a:r>
          </a:p>
          <a:p>
            <a:pPr algn="ctr"/>
            <a:r>
              <a:rPr lang="en-US" sz="1500" dirty="0">
                <a:solidFill>
                  <a:schemeClr val="bg1"/>
                </a:solidFill>
              </a:rPr>
              <a:t>(or DNA)</a:t>
            </a:r>
          </a:p>
        </p:txBody>
      </p:sp>
      <p:cxnSp>
        <p:nvCxnSpPr>
          <p:cNvPr id="70" name="Straight Arrow Connector 69">
            <a:extLst>
              <a:ext uri="{FF2B5EF4-FFF2-40B4-BE49-F238E27FC236}">
                <a16:creationId xmlns:a16="http://schemas.microsoft.com/office/drawing/2014/main" id="{CBD88CC5-4F19-3549-A3F5-912A335083C3}"/>
              </a:ext>
            </a:extLst>
          </p:cNvPr>
          <p:cNvCxnSpPr>
            <a:cxnSpLocks/>
          </p:cNvCxnSpPr>
          <p:nvPr/>
        </p:nvCxnSpPr>
        <p:spPr>
          <a:xfrm>
            <a:off x="1779735" y="2313836"/>
            <a:ext cx="248729" cy="350317"/>
          </a:xfrm>
          <a:prstGeom prst="straightConnector1">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1F2521-C8E9-C243-A4FC-231B913A2A21}"/>
              </a:ext>
            </a:extLst>
          </p:cNvPr>
          <p:cNvCxnSpPr>
            <a:cxnSpLocks/>
          </p:cNvCxnSpPr>
          <p:nvPr/>
        </p:nvCxnSpPr>
        <p:spPr>
          <a:xfrm flipV="1">
            <a:off x="1658157" y="3654677"/>
            <a:ext cx="248729" cy="217512"/>
          </a:xfrm>
          <a:prstGeom prst="straightConnector1">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D3F20FD-BD94-6D4D-B4C8-6459AB5027A2}"/>
              </a:ext>
            </a:extLst>
          </p:cNvPr>
          <p:cNvCxnSpPr>
            <a:cxnSpLocks/>
          </p:cNvCxnSpPr>
          <p:nvPr/>
        </p:nvCxnSpPr>
        <p:spPr>
          <a:xfrm>
            <a:off x="3072257" y="3255068"/>
            <a:ext cx="430312" cy="0"/>
          </a:xfrm>
          <a:prstGeom prst="straightConnector1">
            <a:avLst/>
          </a:prstGeom>
          <a:ln w="2857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12924B8-ED11-DB47-9570-811D4F499433}"/>
              </a:ext>
            </a:extLst>
          </p:cNvPr>
          <p:cNvSpPr txBox="1"/>
          <p:nvPr/>
        </p:nvSpPr>
        <p:spPr>
          <a:xfrm>
            <a:off x="13830691" y="15398542"/>
            <a:ext cx="6047433"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i="1" dirty="0">
                <a:solidFill>
                  <a:srgbClr val="000000"/>
                </a:solidFill>
              </a:rPr>
              <a:t>Resistance to </a:t>
            </a:r>
            <a:r>
              <a:rPr lang="en-US" sz="2800" i="1" dirty="0" err="1">
                <a:solidFill>
                  <a:srgbClr val="000000"/>
                </a:solidFill>
              </a:rPr>
              <a:t>carbapenems</a:t>
            </a:r>
            <a:r>
              <a:rPr lang="en-US" sz="2800" i="1" dirty="0">
                <a:solidFill>
                  <a:srgbClr val="000000"/>
                </a:solidFill>
              </a:rPr>
              <a:t> and other beta-lactam antibiotics</a:t>
            </a:r>
            <a:r>
              <a:rPr lang="en-US" sz="2800" dirty="0">
                <a:solidFill>
                  <a:srgbClr val="000000"/>
                </a:solidFill>
              </a:rPr>
              <a:t>.  </a:t>
            </a:r>
          </a:p>
        </p:txBody>
      </p:sp>
      <p:sp>
        <p:nvSpPr>
          <p:cNvPr id="74" name="Rectangle 73">
            <a:extLst>
              <a:ext uri="{FF2B5EF4-FFF2-40B4-BE49-F238E27FC236}">
                <a16:creationId xmlns:a16="http://schemas.microsoft.com/office/drawing/2014/main" id="{160CF418-C5FC-CC49-90E9-86D88005CAF9}"/>
              </a:ext>
            </a:extLst>
          </p:cNvPr>
          <p:cNvSpPr>
            <a:spLocks noChangeAspect="1"/>
          </p:cNvSpPr>
          <p:nvPr/>
        </p:nvSpPr>
        <p:spPr>
          <a:xfrm>
            <a:off x="11916079" y="16534682"/>
            <a:ext cx="1719991" cy="58280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bg1"/>
                </a:solidFill>
              </a:rPr>
              <a:t>KPC family</a:t>
            </a:r>
          </a:p>
        </p:txBody>
      </p:sp>
      <p:sp>
        <p:nvSpPr>
          <p:cNvPr id="75" name="TextBox 74">
            <a:extLst>
              <a:ext uri="{FF2B5EF4-FFF2-40B4-BE49-F238E27FC236}">
                <a16:creationId xmlns:a16="http://schemas.microsoft.com/office/drawing/2014/main" id="{00349419-A7E3-8042-8DE0-3D73D8394BA2}"/>
              </a:ext>
            </a:extLst>
          </p:cNvPr>
          <p:cNvSpPr txBox="1"/>
          <p:nvPr/>
        </p:nvSpPr>
        <p:spPr>
          <a:xfrm>
            <a:off x="13830691" y="16427857"/>
            <a:ext cx="5928899"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i="1" dirty="0">
                <a:solidFill>
                  <a:srgbClr val="000000"/>
                </a:solidFill>
              </a:rPr>
              <a:t>Likely resistance to </a:t>
            </a:r>
            <a:r>
              <a:rPr lang="en-US" sz="2800" i="1" dirty="0" err="1">
                <a:solidFill>
                  <a:srgbClr val="000000"/>
                </a:solidFill>
              </a:rPr>
              <a:t>carbapenems</a:t>
            </a:r>
            <a:r>
              <a:rPr lang="en-US" sz="2800" i="1" dirty="0">
                <a:solidFill>
                  <a:srgbClr val="000000"/>
                </a:solidFill>
              </a:rPr>
              <a:t> and other beta-lactam antibiotics.</a:t>
            </a:r>
            <a:r>
              <a:rPr lang="en-US" sz="2800" dirty="0">
                <a:solidFill>
                  <a:srgbClr val="000000"/>
                </a:solidFill>
              </a:rPr>
              <a:t> </a:t>
            </a:r>
          </a:p>
        </p:txBody>
      </p:sp>
      <p:sp>
        <p:nvSpPr>
          <p:cNvPr id="76" name="TextBox 75">
            <a:extLst>
              <a:ext uri="{FF2B5EF4-FFF2-40B4-BE49-F238E27FC236}">
                <a16:creationId xmlns:a16="http://schemas.microsoft.com/office/drawing/2014/main" id="{CBDB456A-40EF-0944-858E-80A750CFA60D}"/>
              </a:ext>
            </a:extLst>
          </p:cNvPr>
          <p:cNvSpPr txBox="1"/>
          <p:nvPr/>
        </p:nvSpPr>
        <p:spPr>
          <a:xfrm>
            <a:off x="13830690" y="17557627"/>
            <a:ext cx="5928899"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i="1" dirty="0">
                <a:solidFill>
                  <a:srgbClr val="000000"/>
                </a:solidFill>
              </a:rPr>
              <a:t>Class A beta-lactamase of unknown specificity</a:t>
            </a:r>
            <a:r>
              <a:rPr lang="en-US" sz="2800" dirty="0">
                <a:solidFill>
                  <a:srgbClr val="000000"/>
                </a:solidFill>
              </a:rPr>
              <a:t>. </a:t>
            </a:r>
          </a:p>
        </p:txBody>
      </p:sp>
      <p:sp>
        <p:nvSpPr>
          <p:cNvPr id="77" name="TextBox 76">
            <a:extLst>
              <a:ext uri="{FF2B5EF4-FFF2-40B4-BE49-F238E27FC236}">
                <a16:creationId xmlns:a16="http://schemas.microsoft.com/office/drawing/2014/main" id="{07A711B0-D090-4149-99CC-6F96808BF528}"/>
              </a:ext>
            </a:extLst>
          </p:cNvPr>
          <p:cNvSpPr txBox="1"/>
          <p:nvPr/>
        </p:nvSpPr>
        <p:spPr>
          <a:xfrm>
            <a:off x="9667325" y="16427857"/>
            <a:ext cx="2223096" cy="1384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dirty="0">
                <a:solidFill>
                  <a:srgbClr val="000000"/>
                </a:solidFill>
              </a:rPr>
              <a:t>HMM score &gt; cutoff of KPC family</a:t>
            </a:r>
            <a:endParaRPr lang="en-US" sz="2800" dirty="0"/>
          </a:p>
        </p:txBody>
      </p:sp>
      <p:sp>
        <p:nvSpPr>
          <p:cNvPr id="78" name="TextBox 77">
            <a:extLst>
              <a:ext uri="{FF2B5EF4-FFF2-40B4-BE49-F238E27FC236}">
                <a16:creationId xmlns:a16="http://schemas.microsoft.com/office/drawing/2014/main" id="{4DF757FB-0865-8A44-9876-37F54910CAE5}"/>
              </a:ext>
            </a:extLst>
          </p:cNvPr>
          <p:cNvSpPr txBox="1"/>
          <p:nvPr/>
        </p:nvSpPr>
        <p:spPr>
          <a:xfrm>
            <a:off x="13830691" y="18618977"/>
            <a:ext cx="5928898"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000000"/>
                </a:solidFill>
              </a:rPr>
              <a:t>Prevents</a:t>
            </a:r>
            <a:r>
              <a:rPr lang="en-US" sz="2800" b="1" dirty="0">
                <a:solidFill>
                  <a:srgbClr val="000000"/>
                </a:solidFill>
              </a:rPr>
              <a:t> </a:t>
            </a:r>
            <a:r>
              <a:rPr lang="en-US" sz="2800" dirty="0">
                <a:solidFill>
                  <a:srgbClr val="000000"/>
                </a:solidFill>
              </a:rPr>
              <a:t>false-positive identification as a beta-lactamase. </a:t>
            </a:r>
            <a:r>
              <a:rPr lang="en-US" sz="2800" i="1" dirty="0">
                <a:solidFill>
                  <a:srgbClr val="000000"/>
                </a:solidFill>
              </a:rPr>
              <a:t>Not reported</a:t>
            </a:r>
            <a:r>
              <a:rPr lang="en-US" sz="2800" dirty="0">
                <a:solidFill>
                  <a:srgbClr val="000000"/>
                </a:solidFill>
              </a:rPr>
              <a:t>.</a:t>
            </a:r>
          </a:p>
        </p:txBody>
      </p:sp>
      <p:sp>
        <p:nvSpPr>
          <p:cNvPr id="79" name="Rectangle 78">
            <a:extLst>
              <a:ext uri="{FF2B5EF4-FFF2-40B4-BE49-F238E27FC236}">
                <a16:creationId xmlns:a16="http://schemas.microsoft.com/office/drawing/2014/main" id="{3622237E-B408-EB40-947B-4E2A47955AEB}"/>
              </a:ext>
            </a:extLst>
          </p:cNvPr>
          <p:cNvSpPr>
            <a:spLocks noChangeAspect="1"/>
          </p:cNvSpPr>
          <p:nvPr/>
        </p:nvSpPr>
        <p:spPr>
          <a:xfrm>
            <a:off x="11916079" y="17607619"/>
            <a:ext cx="1719991" cy="59114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bg1"/>
                </a:solidFill>
              </a:rPr>
              <a:t>class A </a:t>
            </a:r>
            <a:r>
              <a:rPr lang="en-US" sz="2400" dirty="0">
                <a:solidFill>
                  <a:schemeClr val="bg1"/>
                </a:solidFill>
                <a:latin typeface="Symbol" charset="2"/>
                <a:cs typeface="Symbol" charset="2"/>
              </a:rPr>
              <a:t>b</a:t>
            </a:r>
            <a:r>
              <a:rPr lang="en-US" sz="2400" dirty="0">
                <a:solidFill>
                  <a:schemeClr val="bg1"/>
                </a:solidFill>
              </a:rPr>
              <a:t>-lactamase</a:t>
            </a:r>
          </a:p>
        </p:txBody>
      </p:sp>
      <p:sp>
        <p:nvSpPr>
          <p:cNvPr id="80" name="Rectangle 79">
            <a:extLst>
              <a:ext uri="{FF2B5EF4-FFF2-40B4-BE49-F238E27FC236}">
                <a16:creationId xmlns:a16="http://schemas.microsoft.com/office/drawing/2014/main" id="{9972495B-F72D-BC41-AB5C-81E568371AB8}"/>
              </a:ext>
            </a:extLst>
          </p:cNvPr>
          <p:cNvSpPr>
            <a:spLocks noChangeAspect="1"/>
          </p:cNvSpPr>
          <p:nvPr/>
        </p:nvSpPr>
        <p:spPr>
          <a:xfrm>
            <a:off x="11916079" y="15584552"/>
            <a:ext cx="1719991" cy="59114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bg1"/>
                </a:solidFill>
              </a:rPr>
              <a:t>KPC-2</a:t>
            </a:r>
          </a:p>
        </p:txBody>
      </p:sp>
      <p:sp>
        <p:nvSpPr>
          <p:cNvPr id="81" name="Rectangle 80">
            <a:extLst>
              <a:ext uri="{FF2B5EF4-FFF2-40B4-BE49-F238E27FC236}">
                <a16:creationId xmlns:a16="http://schemas.microsoft.com/office/drawing/2014/main" id="{E257D76A-3A48-7F4E-AC71-19D992B8ACB8}"/>
              </a:ext>
            </a:extLst>
          </p:cNvPr>
          <p:cNvSpPr>
            <a:spLocks noChangeAspect="1"/>
          </p:cNvSpPr>
          <p:nvPr/>
        </p:nvSpPr>
        <p:spPr>
          <a:xfrm>
            <a:off x="11922201" y="18688895"/>
            <a:ext cx="1719991" cy="59114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a:solidFill>
                  <a:schemeClr val="bg1"/>
                </a:solidFill>
              </a:rPr>
              <a:t>not</a:t>
            </a:r>
            <a:r>
              <a:rPr lang="en-US" sz="2400" dirty="0">
                <a:solidFill>
                  <a:schemeClr val="bg1"/>
                </a:solidFill>
              </a:rPr>
              <a:t> beta-lactamase</a:t>
            </a:r>
          </a:p>
        </p:txBody>
      </p:sp>
      <p:sp>
        <p:nvSpPr>
          <p:cNvPr id="82" name="TextBox 81">
            <a:extLst>
              <a:ext uri="{FF2B5EF4-FFF2-40B4-BE49-F238E27FC236}">
                <a16:creationId xmlns:a16="http://schemas.microsoft.com/office/drawing/2014/main" id="{D1271EFB-50C4-BE4D-8100-6A1FA842E614}"/>
              </a:ext>
            </a:extLst>
          </p:cNvPr>
          <p:cNvSpPr txBox="1"/>
          <p:nvPr/>
        </p:nvSpPr>
        <p:spPr>
          <a:xfrm>
            <a:off x="11697857" y="14976459"/>
            <a:ext cx="2162020"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Protein name</a:t>
            </a:r>
          </a:p>
        </p:txBody>
      </p:sp>
      <p:sp>
        <p:nvSpPr>
          <p:cNvPr id="83" name="TextBox 82">
            <a:extLst>
              <a:ext uri="{FF2B5EF4-FFF2-40B4-BE49-F238E27FC236}">
                <a16:creationId xmlns:a16="http://schemas.microsoft.com/office/drawing/2014/main" id="{A830626C-140F-834A-B91C-364832A4863F}"/>
              </a:ext>
            </a:extLst>
          </p:cNvPr>
          <p:cNvSpPr txBox="1"/>
          <p:nvPr/>
        </p:nvSpPr>
        <p:spPr>
          <a:xfrm>
            <a:off x="9836658" y="17641344"/>
            <a:ext cx="1998686"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dirty="0"/>
              <a:t> </a:t>
            </a:r>
            <a:r>
              <a:rPr lang="en-US" sz="2800" dirty="0">
                <a:solidFill>
                  <a:srgbClr val="000000"/>
                </a:solidFill>
              </a:rPr>
              <a:t>HMM score &gt; cutoff</a:t>
            </a:r>
            <a:endParaRPr lang="en-US" sz="2800" dirty="0"/>
          </a:p>
        </p:txBody>
      </p:sp>
      <p:sp>
        <p:nvSpPr>
          <p:cNvPr id="84" name="TextBox 83">
            <a:extLst>
              <a:ext uri="{FF2B5EF4-FFF2-40B4-BE49-F238E27FC236}">
                <a16:creationId xmlns:a16="http://schemas.microsoft.com/office/drawing/2014/main" id="{8CA3B262-94D8-A045-AEE8-500B4C40AE3E}"/>
              </a:ext>
            </a:extLst>
          </p:cNvPr>
          <p:cNvSpPr txBox="1"/>
          <p:nvPr/>
        </p:nvSpPr>
        <p:spPr>
          <a:xfrm>
            <a:off x="9614440" y="15525621"/>
            <a:ext cx="2223096"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dirty="0">
                <a:solidFill>
                  <a:srgbClr val="000000"/>
                </a:solidFill>
              </a:rPr>
              <a:t>Exact match</a:t>
            </a:r>
            <a:endParaRPr lang="en-US" sz="2800" dirty="0"/>
          </a:p>
        </p:txBody>
      </p:sp>
      <p:sp>
        <p:nvSpPr>
          <p:cNvPr id="85" name="TextBox 84">
            <a:extLst>
              <a:ext uri="{FF2B5EF4-FFF2-40B4-BE49-F238E27FC236}">
                <a16:creationId xmlns:a16="http://schemas.microsoft.com/office/drawing/2014/main" id="{8766E0B7-FF82-E748-9320-654EC88ADDDA}"/>
              </a:ext>
            </a:extLst>
          </p:cNvPr>
          <p:cNvSpPr txBox="1"/>
          <p:nvPr/>
        </p:nvSpPr>
        <p:spPr>
          <a:xfrm>
            <a:off x="13983091" y="15550942"/>
            <a:ext cx="6047433"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i="1" dirty="0">
                <a:solidFill>
                  <a:srgbClr val="000000"/>
                </a:solidFill>
              </a:rPr>
              <a:t>Resistance to </a:t>
            </a:r>
            <a:r>
              <a:rPr lang="en-US" sz="2800" i="1" dirty="0" err="1">
                <a:solidFill>
                  <a:srgbClr val="000000"/>
                </a:solidFill>
              </a:rPr>
              <a:t>carbapenems</a:t>
            </a:r>
            <a:r>
              <a:rPr lang="en-US" sz="2800" i="1" dirty="0">
                <a:solidFill>
                  <a:srgbClr val="000000"/>
                </a:solidFill>
              </a:rPr>
              <a:t> and other beta-lactam antibiotics</a:t>
            </a:r>
            <a:r>
              <a:rPr lang="en-US" sz="2800" dirty="0">
                <a:solidFill>
                  <a:srgbClr val="000000"/>
                </a:solidFill>
              </a:rPr>
              <a:t>.  </a:t>
            </a:r>
          </a:p>
        </p:txBody>
      </p:sp>
      <p:sp>
        <p:nvSpPr>
          <p:cNvPr id="86" name="Rectangle 85">
            <a:extLst>
              <a:ext uri="{FF2B5EF4-FFF2-40B4-BE49-F238E27FC236}">
                <a16:creationId xmlns:a16="http://schemas.microsoft.com/office/drawing/2014/main" id="{EF72BD0E-D61E-534E-860A-CDE537BCED31}"/>
              </a:ext>
            </a:extLst>
          </p:cNvPr>
          <p:cNvSpPr>
            <a:spLocks noChangeAspect="1"/>
          </p:cNvSpPr>
          <p:nvPr/>
        </p:nvSpPr>
        <p:spPr>
          <a:xfrm>
            <a:off x="12068479" y="16687082"/>
            <a:ext cx="1719991" cy="58280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bg1"/>
                </a:solidFill>
              </a:rPr>
              <a:t>KPC family</a:t>
            </a:r>
          </a:p>
        </p:txBody>
      </p:sp>
      <p:sp>
        <p:nvSpPr>
          <p:cNvPr id="87" name="TextBox 86">
            <a:extLst>
              <a:ext uri="{FF2B5EF4-FFF2-40B4-BE49-F238E27FC236}">
                <a16:creationId xmlns:a16="http://schemas.microsoft.com/office/drawing/2014/main" id="{2310B044-3A68-F840-984E-E4E1326900B1}"/>
              </a:ext>
            </a:extLst>
          </p:cNvPr>
          <p:cNvSpPr txBox="1"/>
          <p:nvPr/>
        </p:nvSpPr>
        <p:spPr>
          <a:xfrm>
            <a:off x="13983091" y="16580257"/>
            <a:ext cx="5928899"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i="1" dirty="0">
                <a:solidFill>
                  <a:srgbClr val="000000"/>
                </a:solidFill>
              </a:rPr>
              <a:t>Likely resistance to </a:t>
            </a:r>
            <a:r>
              <a:rPr lang="en-US" sz="2800" i="1" dirty="0" err="1">
                <a:solidFill>
                  <a:srgbClr val="000000"/>
                </a:solidFill>
              </a:rPr>
              <a:t>carbapenems</a:t>
            </a:r>
            <a:r>
              <a:rPr lang="en-US" sz="2800" i="1" dirty="0">
                <a:solidFill>
                  <a:srgbClr val="000000"/>
                </a:solidFill>
              </a:rPr>
              <a:t> and other beta-lactam antibiotics.</a:t>
            </a:r>
            <a:r>
              <a:rPr lang="en-US" sz="2800" dirty="0">
                <a:solidFill>
                  <a:srgbClr val="000000"/>
                </a:solidFill>
              </a:rPr>
              <a:t> </a:t>
            </a:r>
          </a:p>
        </p:txBody>
      </p:sp>
      <p:sp>
        <p:nvSpPr>
          <p:cNvPr id="88" name="TextBox 87">
            <a:extLst>
              <a:ext uri="{FF2B5EF4-FFF2-40B4-BE49-F238E27FC236}">
                <a16:creationId xmlns:a16="http://schemas.microsoft.com/office/drawing/2014/main" id="{3EF1B1BC-DBF2-FC4A-A6CD-4F8AEA23670F}"/>
              </a:ext>
            </a:extLst>
          </p:cNvPr>
          <p:cNvSpPr txBox="1"/>
          <p:nvPr/>
        </p:nvSpPr>
        <p:spPr>
          <a:xfrm>
            <a:off x="13983090" y="17710027"/>
            <a:ext cx="5928899"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i="1" dirty="0">
                <a:solidFill>
                  <a:srgbClr val="000000"/>
                </a:solidFill>
              </a:rPr>
              <a:t>Class A beta-lactamase of unknown specificity</a:t>
            </a:r>
            <a:r>
              <a:rPr lang="en-US" sz="2800" dirty="0">
                <a:solidFill>
                  <a:srgbClr val="000000"/>
                </a:solidFill>
              </a:rPr>
              <a:t>. </a:t>
            </a:r>
          </a:p>
        </p:txBody>
      </p:sp>
      <p:sp>
        <p:nvSpPr>
          <p:cNvPr id="89" name="TextBox 88">
            <a:extLst>
              <a:ext uri="{FF2B5EF4-FFF2-40B4-BE49-F238E27FC236}">
                <a16:creationId xmlns:a16="http://schemas.microsoft.com/office/drawing/2014/main" id="{4C37B147-8FA2-EB42-A72B-99A7FD3BE741}"/>
              </a:ext>
            </a:extLst>
          </p:cNvPr>
          <p:cNvSpPr txBox="1"/>
          <p:nvPr/>
        </p:nvSpPr>
        <p:spPr>
          <a:xfrm>
            <a:off x="9819725" y="16580257"/>
            <a:ext cx="2223096" cy="1384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dirty="0">
                <a:solidFill>
                  <a:srgbClr val="000000"/>
                </a:solidFill>
              </a:rPr>
              <a:t>HMM score &gt; cutoff of KPC family</a:t>
            </a:r>
            <a:endParaRPr lang="en-US" sz="2800" dirty="0"/>
          </a:p>
        </p:txBody>
      </p:sp>
      <p:sp>
        <p:nvSpPr>
          <p:cNvPr id="90" name="TextBox 89">
            <a:extLst>
              <a:ext uri="{FF2B5EF4-FFF2-40B4-BE49-F238E27FC236}">
                <a16:creationId xmlns:a16="http://schemas.microsoft.com/office/drawing/2014/main" id="{0BB92341-5479-724A-AD73-F879BF24A501}"/>
              </a:ext>
            </a:extLst>
          </p:cNvPr>
          <p:cNvSpPr txBox="1"/>
          <p:nvPr/>
        </p:nvSpPr>
        <p:spPr>
          <a:xfrm>
            <a:off x="13983091" y="18771377"/>
            <a:ext cx="5928898"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000000"/>
                </a:solidFill>
              </a:rPr>
              <a:t>Prevents</a:t>
            </a:r>
            <a:r>
              <a:rPr lang="en-US" sz="2800" b="1" dirty="0">
                <a:solidFill>
                  <a:srgbClr val="000000"/>
                </a:solidFill>
              </a:rPr>
              <a:t> </a:t>
            </a:r>
            <a:r>
              <a:rPr lang="en-US" sz="2800" dirty="0">
                <a:solidFill>
                  <a:srgbClr val="000000"/>
                </a:solidFill>
              </a:rPr>
              <a:t>false-positive identification as a beta-lactamase. </a:t>
            </a:r>
            <a:r>
              <a:rPr lang="en-US" sz="2800" i="1" dirty="0">
                <a:solidFill>
                  <a:srgbClr val="000000"/>
                </a:solidFill>
              </a:rPr>
              <a:t>Not reported</a:t>
            </a:r>
            <a:r>
              <a:rPr lang="en-US" sz="2800" dirty="0">
                <a:solidFill>
                  <a:srgbClr val="000000"/>
                </a:solidFill>
              </a:rPr>
              <a:t>.</a:t>
            </a:r>
          </a:p>
        </p:txBody>
      </p:sp>
      <p:sp>
        <p:nvSpPr>
          <p:cNvPr id="91" name="Rectangle 90">
            <a:extLst>
              <a:ext uri="{FF2B5EF4-FFF2-40B4-BE49-F238E27FC236}">
                <a16:creationId xmlns:a16="http://schemas.microsoft.com/office/drawing/2014/main" id="{D4447949-D99A-FE4F-85F6-660479C97FAD}"/>
              </a:ext>
            </a:extLst>
          </p:cNvPr>
          <p:cNvSpPr>
            <a:spLocks noChangeAspect="1"/>
          </p:cNvSpPr>
          <p:nvPr/>
        </p:nvSpPr>
        <p:spPr>
          <a:xfrm>
            <a:off x="12068479" y="17760019"/>
            <a:ext cx="1719991" cy="59114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bg1"/>
                </a:solidFill>
              </a:rPr>
              <a:t>class A </a:t>
            </a:r>
            <a:r>
              <a:rPr lang="en-US" sz="2400" dirty="0">
                <a:solidFill>
                  <a:schemeClr val="bg1"/>
                </a:solidFill>
                <a:latin typeface="Symbol" charset="2"/>
                <a:cs typeface="Symbol" charset="2"/>
              </a:rPr>
              <a:t>b</a:t>
            </a:r>
            <a:r>
              <a:rPr lang="en-US" sz="2400" dirty="0">
                <a:solidFill>
                  <a:schemeClr val="bg1"/>
                </a:solidFill>
              </a:rPr>
              <a:t>-lactamase</a:t>
            </a:r>
          </a:p>
        </p:txBody>
      </p:sp>
      <p:sp>
        <p:nvSpPr>
          <p:cNvPr id="92" name="Rectangle 91">
            <a:extLst>
              <a:ext uri="{FF2B5EF4-FFF2-40B4-BE49-F238E27FC236}">
                <a16:creationId xmlns:a16="http://schemas.microsoft.com/office/drawing/2014/main" id="{02B54643-72E0-A747-92BD-788325C9C733}"/>
              </a:ext>
            </a:extLst>
          </p:cNvPr>
          <p:cNvSpPr>
            <a:spLocks noChangeAspect="1"/>
          </p:cNvSpPr>
          <p:nvPr/>
        </p:nvSpPr>
        <p:spPr>
          <a:xfrm>
            <a:off x="12068479" y="15736952"/>
            <a:ext cx="1719991" cy="59114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bg1"/>
                </a:solidFill>
              </a:rPr>
              <a:t>KPC-2</a:t>
            </a:r>
          </a:p>
        </p:txBody>
      </p:sp>
      <p:sp>
        <p:nvSpPr>
          <p:cNvPr id="93" name="Rectangle 92">
            <a:extLst>
              <a:ext uri="{FF2B5EF4-FFF2-40B4-BE49-F238E27FC236}">
                <a16:creationId xmlns:a16="http://schemas.microsoft.com/office/drawing/2014/main" id="{7F4FA8B9-DBF6-5D41-B2A5-4F8C28635F26}"/>
              </a:ext>
            </a:extLst>
          </p:cNvPr>
          <p:cNvSpPr>
            <a:spLocks noChangeAspect="1"/>
          </p:cNvSpPr>
          <p:nvPr/>
        </p:nvSpPr>
        <p:spPr>
          <a:xfrm>
            <a:off x="12074601" y="18841295"/>
            <a:ext cx="1719991" cy="59114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a:solidFill>
                  <a:schemeClr val="bg1"/>
                </a:solidFill>
              </a:rPr>
              <a:t>not</a:t>
            </a:r>
            <a:r>
              <a:rPr lang="en-US" sz="2400" dirty="0">
                <a:solidFill>
                  <a:schemeClr val="bg1"/>
                </a:solidFill>
              </a:rPr>
              <a:t> beta-lactamase</a:t>
            </a:r>
          </a:p>
        </p:txBody>
      </p:sp>
      <p:sp>
        <p:nvSpPr>
          <p:cNvPr id="94" name="TextBox 93">
            <a:extLst>
              <a:ext uri="{FF2B5EF4-FFF2-40B4-BE49-F238E27FC236}">
                <a16:creationId xmlns:a16="http://schemas.microsoft.com/office/drawing/2014/main" id="{39F8677E-2689-8943-A67B-8AE7D3935DEF}"/>
              </a:ext>
            </a:extLst>
          </p:cNvPr>
          <p:cNvSpPr txBox="1"/>
          <p:nvPr/>
        </p:nvSpPr>
        <p:spPr>
          <a:xfrm>
            <a:off x="11850257" y="15128859"/>
            <a:ext cx="2162020"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Protein name</a:t>
            </a:r>
          </a:p>
        </p:txBody>
      </p:sp>
      <p:sp>
        <p:nvSpPr>
          <p:cNvPr id="95" name="TextBox 94">
            <a:extLst>
              <a:ext uri="{FF2B5EF4-FFF2-40B4-BE49-F238E27FC236}">
                <a16:creationId xmlns:a16="http://schemas.microsoft.com/office/drawing/2014/main" id="{99A1E8CD-B8B6-B849-89A4-9720CFC2293B}"/>
              </a:ext>
            </a:extLst>
          </p:cNvPr>
          <p:cNvSpPr txBox="1"/>
          <p:nvPr/>
        </p:nvSpPr>
        <p:spPr>
          <a:xfrm>
            <a:off x="9989058" y="17793744"/>
            <a:ext cx="1998686"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dirty="0"/>
              <a:t> </a:t>
            </a:r>
            <a:r>
              <a:rPr lang="en-US" sz="2800" dirty="0">
                <a:solidFill>
                  <a:srgbClr val="000000"/>
                </a:solidFill>
              </a:rPr>
              <a:t>HMM score &gt; cutoff</a:t>
            </a:r>
            <a:endParaRPr lang="en-US" sz="2800" dirty="0"/>
          </a:p>
        </p:txBody>
      </p:sp>
      <p:sp>
        <p:nvSpPr>
          <p:cNvPr id="96" name="TextBox 95">
            <a:extLst>
              <a:ext uri="{FF2B5EF4-FFF2-40B4-BE49-F238E27FC236}">
                <a16:creationId xmlns:a16="http://schemas.microsoft.com/office/drawing/2014/main" id="{8156FD4D-9993-A94F-9D8F-1045BA3E8F55}"/>
              </a:ext>
            </a:extLst>
          </p:cNvPr>
          <p:cNvSpPr txBox="1"/>
          <p:nvPr/>
        </p:nvSpPr>
        <p:spPr>
          <a:xfrm>
            <a:off x="9766840" y="15678021"/>
            <a:ext cx="2223096"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dirty="0">
                <a:solidFill>
                  <a:srgbClr val="000000"/>
                </a:solidFill>
              </a:rPr>
              <a:t>Exact match</a:t>
            </a:r>
            <a:endParaRPr lang="en-US" sz="2800" dirty="0"/>
          </a:p>
        </p:txBody>
      </p:sp>
      <p:sp>
        <p:nvSpPr>
          <p:cNvPr id="97" name="TextBox 96">
            <a:extLst>
              <a:ext uri="{FF2B5EF4-FFF2-40B4-BE49-F238E27FC236}">
                <a16:creationId xmlns:a16="http://schemas.microsoft.com/office/drawing/2014/main" id="{60A731FB-512D-C04E-9123-49864E016944}"/>
              </a:ext>
            </a:extLst>
          </p:cNvPr>
          <p:cNvSpPr txBox="1"/>
          <p:nvPr/>
        </p:nvSpPr>
        <p:spPr>
          <a:xfrm>
            <a:off x="14135491" y="15703342"/>
            <a:ext cx="6047433"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i="1" dirty="0">
                <a:solidFill>
                  <a:srgbClr val="000000"/>
                </a:solidFill>
              </a:rPr>
              <a:t>Resistance to </a:t>
            </a:r>
            <a:r>
              <a:rPr lang="en-US" sz="2800" i="1" dirty="0" err="1">
                <a:solidFill>
                  <a:srgbClr val="000000"/>
                </a:solidFill>
              </a:rPr>
              <a:t>carbapenems</a:t>
            </a:r>
            <a:r>
              <a:rPr lang="en-US" sz="2800" i="1" dirty="0">
                <a:solidFill>
                  <a:srgbClr val="000000"/>
                </a:solidFill>
              </a:rPr>
              <a:t> and other beta-lactam antibiotics</a:t>
            </a:r>
            <a:r>
              <a:rPr lang="en-US" sz="2800" dirty="0">
                <a:solidFill>
                  <a:srgbClr val="000000"/>
                </a:solidFill>
              </a:rPr>
              <a:t>.  </a:t>
            </a:r>
          </a:p>
        </p:txBody>
      </p:sp>
      <p:sp>
        <p:nvSpPr>
          <p:cNvPr id="98" name="Rectangle 97">
            <a:extLst>
              <a:ext uri="{FF2B5EF4-FFF2-40B4-BE49-F238E27FC236}">
                <a16:creationId xmlns:a16="http://schemas.microsoft.com/office/drawing/2014/main" id="{0912E4DF-9AF0-1E41-8B04-9EBFAACEF83A}"/>
              </a:ext>
            </a:extLst>
          </p:cNvPr>
          <p:cNvSpPr>
            <a:spLocks noChangeAspect="1"/>
          </p:cNvSpPr>
          <p:nvPr/>
        </p:nvSpPr>
        <p:spPr>
          <a:xfrm>
            <a:off x="12220879" y="16839482"/>
            <a:ext cx="1719991" cy="58280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bg1"/>
                </a:solidFill>
              </a:rPr>
              <a:t>KPC family</a:t>
            </a:r>
          </a:p>
        </p:txBody>
      </p:sp>
      <p:sp>
        <p:nvSpPr>
          <p:cNvPr id="99" name="TextBox 98">
            <a:extLst>
              <a:ext uri="{FF2B5EF4-FFF2-40B4-BE49-F238E27FC236}">
                <a16:creationId xmlns:a16="http://schemas.microsoft.com/office/drawing/2014/main" id="{BC9378CB-2FEE-924F-90AC-B34B1A29C9FA}"/>
              </a:ext>
            </a:extLst>
          </p:cNvPr>
          <p:cNvSpPr txBox="1"/>
          <p:nvPr/>
        </p:nvSpPr>
        <p:spPr>
          <a:xfrm>
            <a:off x="14135491" y="16732657"/>
            <a:ext cx="5928899"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i="1" dirty="0">
                <a:solidFill>
                  <a:srgbClr val="000000"/>
                </a:solidFill>
              </a:rPr>
              <a:t>Likely resistance to </a:t>
            </a:r>
            <a:r>
              <a:rPr lang="en-US" sz="2800" i="1" dirty="0" err="1">
                <a:solidFill>
                  <a:srgbClr val="000000"/>
                </a:solidFill>
              </a:rPr>
              <a:t>carbapenems</a:t>
            </a:r>
            <a:r>
              <a:rPr lang="en-US" sz="2800" i="1" dirty="0">
                <a:solidFill>
                  <a:srgbClr val="000000"/>
                </a:solidFill>
              </a:rPr>
              <a:t> and other beta-lactam antibiotics.</a:t>
            </a:r>
            <a:r>
              <a:rPr lang="en-US" sz="2800" dirty="0">
                <a:solidFill>
                  <a:srgbClr val="000000"/>
                </a:solidFill>
              </a:rPr>
              <a:t> </a:t>
            </a:r>
          </a:p>
        </p:txBody>
      </p:sp>
      <p:sp>
        <p:nvSpPr>
          <p:cNvPr id="100" name="TextBox 99">
            <a:extLst>
              <a:ext uri="{FF2B5EF4-FFF2-40B4-BE49-F238E27FC236}">
                <a16:creationId xmlns:a16="http://schemas.microsoft.com/office/drawing/2014/main" id="{8DC50C87-6D73-9447-907F-7FBA92AA986E}"/>
              </a:ext>
            </a:extLst>
          </p:cNvPr>
          <p:cNvSpPr txBox="1"/>
          <p:nvPr/>
        </p:nvSpPr>
        <p:spPr>
          <a:xfrm>
            <a:off x="14135490" y="17862427"/>
            <a:ext cx="5928899"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i="1" dirty="0">
                <a:solidFill>
                  <a:srgbClr val="000000"/>
                </a:solidFill>
              </a:rPr>
              <a:t>Class A beta-lactamase of unknown specificity</a:t>
            </a:r>
            <a:r>
              <a:rPr lang="en-US" sz="2800" dirty="0">
                <a:solidFill>
                  <a:srgbClr val="000000"/>
                </a:solidFill>
              </a:rPr>
              <a:t>. </a:t>
            </a:r>
          </a:p>
        </p:txBody>
      </p:sp>
      <p:sp>
        <p:nvSpPr>
          <p:cNvPr id="101" name="TextBox 100">
            <a:extLst>
              <a:ext uri="{FF2B5EF4-FFF2-40B4-BE49-F238E27FC236}">
                <a16:creationId xmlns:a16="http://schemas.microsoft.com/office/drawing/2014/main" id="{FCE30D31-2D6C-694B-BFDD-9B9506646FD5}"/>
              </a:ext>
            </a:extLst>
          </p:cNvPr>
          <p:cNvSpPr txBox="1"/>
          <p:nvPr/>
        </p:nvSpPr>
        <p:spPr>
          <a:xfrm>
            <a:off x="9972125" y="16732657"/>
            <a:ext cx="2223096" cy="1384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dirty="0">
                <a:solidFill>
                  <a:srgbClr val="000000"/>
                </a:solidFill>
              </a:rPr>
              <a:t>HMM score &gt; cutoff of KPC family</a:t>
            </a:r>
            <a:endParaRPr lang="en-US" sz="2800" dirty="0"/>
          </a:p>
        </p:txBody>
      </p:sp>
      <p:sp>
        <p:nvSpPr>
          <p:cNvPr id="102" name="TextBox 101">
            <a:extLst>
              <a:ext uri="{FF2B5EF4-FFF2-40B4-BE49-F238E27FC236}">
                <a16:creationId xmlns:a16="http://schemas.microsoft.com/office/drawing/2014/main" id="{02727D9F-6F1E-A544-8188-71DC47B0D396}"/>
              </a:ext>
            </a:extLst>
          </p:cNvPr>
          <p:cNvSpPr txBox="1"/>
          <p:nvPr/>
        </p:nvSpPr>
        <p:spPr>
          <a:xfrm>
            <a:off x="14135491" y="18923777"/>
            <a:ext cx="5928898"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000000"/>
                </a:solidFill>
              </a:rPr>
              <a:t>Prevents</a:t>
            </a:r>
            <a:r>
              <a:rPr lang="en-US" sz="2800" b="1" dirty="0">
                <a:solidFill>
                  <a:srgbClr val="000000"/>
                </a:solidFill>
              </a:rPr>
              <a:t> </a:t>
            </a:r>
            <a:r>
              <a:rPr lang="en-US" sz="2800" dirty="0">
                <a:solidFill>
                  <a:srgbClr val="000000"/>
                </a:solidFill>
              </a:rPr>
              <a:t>false-positive identification as a beta-lactamase. </a:t>
            </a:r>
            <a:r>
              <a:rPr lang="en-US" sz="2800" i="1" dirty="0">
                <a:solidFill>
                  <a:srgbClr val="000000"/>
                </a:solidFill>
              </a:rPr>
              <a:t>Not reported</a:t>
            </a:r>
            <a:r>
              <a:rPr lang="en-US" sz="2800" dirty="0">
                <a:solidFill>
                  <a:srgbClr val="000000"/>
                </a:solidFill>
              </a:rPr>
              <a:t>.</a:t>
            </a:r>
          </a:p>
        </p:txBody>
      </p:sp>
      <p:sp>
        <p:nvSpPr>
          <p:cNvPr id="103" name="Rectangle 102">
            <a:extLst>
              <a:ext uri="{FF2B5EF4-FFF2-40B4-BE49-F238E27FC236}">
                <a16:creationId xmlns:a16="http://schemas.microsoft.com/office/drawing/2014/main" id="{BA6C938A-E1E6-D24A-B46C-2E0AFA3366E3}"/>
              </a:ext>
            </a:extLst>
          </p:cNvPr>
          <p:cNvSpPr>
            <a:spLocks noChangeAspect="1"/>
          </p:cNvSpPr>
          <p:nvPr/>
        </p:nvSpPr>
        <p:spPr>
          <a:xfrm>
            <a:off x="12220879" y="17912419"/>
            <a:ext cx="1719991" cy="59114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bg1"/>
                </a:solidFill>
              </a:rPr>
              <a:t>class A </a:t>
            </a:r>
            <a:r>
              <a:rPr lang="en-US" sz="2400" dirty="0">
                <a:solidFill>
                  <a:schemeClr val="bg1"/>
                </a:solidFill>
                <a:latin typeface="Symbol" charset="2"/>
                <a:cs typeface="Symbol" charset="2"/>
              </a:rPr>
              <a:t>b</a:t>
            </a:r>
            <a:r>
              <a:rPr lang="en-US" sz="2400" dirty="0">
                <a:solidFill>
                  <a:schemeClr val="bg1"/>
                </a:solidFill>
              </a:rPr>
              <a:t>-lactamase</a:t>
            </a:r>
          </a:p>
        </p:txBody>
      </p:sp>
      <p:sp>
        <p:nvSpPr>
          <p:cNvPr id="104" name="Rectangle 103">
            <a:extLst>
              <a:ext uri="{FF2B5EF4-FFF2-40B4-BE49-F238E27FC236}">
                <a16:creationId xmlns:a16="http://schemas.microsoft.com/office/drawing/2014/main" id="{D5D8AC5F-44DD-9849-BBDD-BF7A12F8C49D}"/>
              </a:ext>
            </a:extLst>
          </p:cNvPr>
          <p:cNvSpPr>
            <a:spLocks noChangeAspect="1"/>
          </p:cNvSpPr>
          <p:nvPr/>
        </p:nvSpPr>
        <p:spPr>
          <a:xfrm>
            <a:off x="12220879" y="15889352"/>
            <a:ext cx="1719991" cy="59114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bg1"/>
                </a:solidFill>
              </a:rPr>
              <a:t>KPC-2</a:t>
            </a:r>
          </a:p>
        </p:txBody>
      </p:sp>
      <p:sp>
        <p:nvSpPr>
          <p:cNvPr id="105" name="Rectangle 104">
            <a:extLst>
              <a:ext uri="{FF2B5EF4-FFF2-40B4-BE49-F238E27FC236}">
                <a16:creationId xmlns:a16="http://schemas.microsoft.com/office/drawing/2014/main" id="{BC8F6D61-4AD0-B44B-BD11-FEF0171039B7}"/>
              </a:ext>
            </a:extLst>
          </p:cNvPr>
          <p:cNvSpPr>
            <a:spLocks noChangeAspect="1"/>
          </p:cNvSpPr>
          <p:nvPr/>
        </p:nvSpPr>
        <p:spPr>
          <a:xfrm>
            <a:off x="12227001" y="18993695"/>
            <a:ext cx="1719991" cy="591147"/>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a:solidFill>
                  <a:schemeClr val="bg1"/>
                </a:solidFill>
              </a:rPr>
              <a:t>not</a:t>
            </a:r>
            <a:r>
              <a:rPr lang="en-US" sz="2400" dirty="0">
                <a:solidFill>
                  <a:schemeClr val="bg1"/>
                </a:solidFill>
              </a:rPr>
              <a:t> beta-lactamase</a:t>
            </a:r>
          </a:p>
        </p:txBody>
      </p:sp>
      <p:sp>
        <p:nvSpPr>
          <p:cNvPr id="106" name="TextBox 105">
            <a:extLst>
              <a:ext uri="{FF2B5EF4-FFF2-40B4-BE49-F238E27FC236}">
                <a16:creationId xmlns:a16="http://schemas.microsoft.com/office/drawing/2014/main" id="{E005AF1B-7593-A544-A3B8-0DD6A25FA3D6}"/>
              </a:ext>
            </a:extLst>
          </p:cNvPr>
          <p:cNvSpPr txBox="1"/>
          <p:nvPr/>
        </p:nvSpPr>
        <p:spPr>
          <a:xfrm>
            <a:off x="12002657" y="15281259"/>
            <a:ext cx="2162020"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Protein name</a:t>
            </a:r>
          </a:p>
        </p:txBody>
      </p:sp>
      <p:sp>
        <p:nvSpPr>
          <p:cNvPr id="107" name="TextBox 106">
            <a:extLst>
              <a:ext uri="{FF2B5EF4-FFF2-40B4-BE49-F238E27FC236}">
                <a16:creationId xmlns:a16="http://schemas.microsoft.com/office/drawing/2014/main" id="{549256D2-81F2-4343-BD7D-913C11E1A2A5}"/>
              </a:ext>
            </a:extLst>
          </p:cNvPr>
          <p:cNvSpPr txBox="1"/>
          <p:nvPr/>
        </p:nvSpPr>
        <p:spPr>
          <a:xfrm>
            <a:off x="14291820" y="15289755"/>
            <a:ext cx="3891811" cy="52322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t>Functional determination</a:t>
            </a:r>
          </a:p>
        </p:txBody>
      </p:sp>
      <p:sp>
        <p:nvSpPr>
          <p:cNvPr id="108" name="TextBox 107">
            <a:extLst>
              <a:ext uri="{FF2B5EF4-FFF2-40B4-BE49-F238E27FC236}">
                <a16:creationId xmlns:a16="http://schemas.microsoft.com/office/drawing/2014/main" id="{2EFA00B1-4630-2345-98D3-2B8CA344281F}"/>
              </a:ext>
            </a:extLst>
          </p:cNvPr>
          <p:cNvSpPr txBox="1"/>
          <p:nvPr/>
        </p:nvSpPr>
        <p:spPr>
          <a:xfrm>
            <a:off x="10141458" y="17946144"/>
            <a:ext cx="1998686"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dirty="0"/>
              <a:t> </a:t>
            </a:r>
            <a:r>
              <a:rPr lang="en-US" sz="2800" dirty="0">
                <a:solidFill>
                  <a:srgbClr val="000000"/>
                </a:solidFill>
              </a:rPr>
              <a:t>HMM score &gt; cutoff</a:t>
            </a:r>
            <a:endParaRPr lang="en-US" sz="2800" dirty="0"/>
          </a:p>
        </p:txBody>
      </p:sp>
      <p:sp>
        <p:nvSpPr>
          <p:cNvPr id="109" name="TextBox 108">
            <a:extLst>
              <a:ext uri="{FF2B5EF4-FFF2-40B4-BE49-F238E27FC236}">
                <a16:creationId xmlns:a16="http://schemas.microsoft.com/office/drawing/2014/main" id="{B2D692E8-B8B5-E64B-B9DD-CECB57FF7032}"/>
              </a:ext>
            </a:extLst>
          </p:cNvPr>
          <p:cNvSpPr txBox="1"/>
          <p:nvPr/>
        </p:nvSpPr>
        <p:spPr>
          <a:xfrm>
            <a:off x="9919240" y="15830421"/>
            <a:ext cx="2223096"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dirty="0">
                <a:solidFill>
                  <a:srgbClr val="000000"/>
                </a:solidFill>
              </a:rPr>
              <a:t>Exact match</a:t>
            </a:r>
            <a:endParaRPr lang="en-US" sz="2800" dirty="0"/>
          </a:p>
        </p:txBody>
      </p:sp>
      <p:sp>
        <p:nvSpPr>
          <p:cNvPr id="110" name="TextBox 109">
            <a:extLst>
              <a:ext uri="{FF2B5EF4-FFF2-40B4-BE49-F238E27FC236}">
                <a16:creationId xmlns:a16="http://schemas.microsoft.com/office/drawing/2014/main" id="{38C91AEC-1611-7043-9AC5-6D13DC5F6E3C}"/>
              </a:ext>
            </a:extLst>
          </p:cNvPr>
          <p:cNvSpPr txBox="1">
            <a:spLocks noChangeAspect="1"/>
          </p:cNvSpPr>
          <p:nvPr/>
        </p:nvSpPr>
        <p:spPr>
          <a:xfrm>
            <a:off x="9162771" y="1225235"/>
            <a:ext cx="2727650" cy="923330"/>
          </a:xfrm>
          <a:prstGeom prst="rect">
            <a:avLst/>
          </a:prstGeom>
          <a:noFill/>
        </p:spPr>
        <p:txBody>
          <a:bodyPr wrap="square" rtlCol="0">
            <a:spAutoFit/>
          </a:bodyPr>
          <a:ls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a:lstStyle>
          <a:p>
            <a:r>
              <a:rPr lang="en-US" sz="1800" i="1" dirty="0">
                <a:solidFill>
                  <a:srgbClr val="000000"/>
                </a:solidFill>
              </a:rPr>
              <a:t>Resistance to </a:t>
            </a:r>
            <a:r>
              <a:rPr lang="en-US" sz="1800" i="1" dirty="0" err="1">
                <a:solidFill>
                  <a:srgbClr val="000000"/>
                </a:solidFill>
              </a:rPr>
              <a:t>carbapenems</a:t>
            </a:r>
            <a:r>
              <a:rPr lang="en-US" sz="1800" i="1" dirty="0">
                <a:solidFill>
                  <a:srgbClr val="000000"/>
                </a:solidFill>
              </a:rPr>
              <a:t> and other beta-lactam antibiotics</a:t>
            </a:r>
            <a:r>
              <a:rPr lang="en-US" sz="1800" dirty="0">
                <a:solidFill>
                  <a:srgbClr val="000000"/>
                </a:solidFill>
              </a:rPr>
              <a:t>.  </a:t>
            </a:r>
          </a:p>
        </p:txBody>
      </p:sp>
      <p:sp>
        <p:nvSpPr>
          <p:cNvPr id="111" name="Rectangle 110">
            <a:extLst>
              <a:ext uri="{FF2B5EF4-FFF2-40B4-BE49-F238E27FC236}">
                <a16:creationId xmlns:a16="http://schemas.microsoft.com/office/drawing/2014/main" id="{6A04898D-F7C3-2942-863E-F7084DB60AA5}"/>
              </a:ext>
            </a:extLst>
          </p:cNvPr>
          <p:cNvSpPr>
            <a:spLocks noChangeAspect="1"/>
          </p:cNvSpPr>
          <p:nvPr/>
        </p:nvSpPr>
        <p:spPr>
          <a:xfrm>
            <a:off x="7189669" y="2333179"/>
            <a:ext cx="1636754" cy="58486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301338" rtl="0" eaLnBrk="1" latinLnBrk="0" hangingPunct="1">
              <a:defRPr sz="8467" kern="1200">
                <a:solidFill>
                  <a:schemeClr val="lt1"/>
                </a:solidFill>
                <a:latin typeface="+mn-lt"/>
                <a:ea typeface="+mn-ea"/>
                <a:cs typeface="+mn-cs"/>
              </a:defRPr>
            </a:lvl1pPr>
            <a:lvl2pPr marL="2150669" algn="l" defTabSz="4301338" rtl="0" eaLnBrk="1" latinLnBrk="0" hangingPunct="1">
              <a:defRPr sz="8467" kern="1200">
                <a:solidFill>
                  <a:schemeClr val="lt1"/>
                </a:solidFill>
                <a:latin typeface="+mn-lt"/>
                <a:ea typeface="+mn-ea"/>
                <a:cs typeface="+mn-cs"/>
              </a:defRPr>
            </a:lvl2pPr>
            <a:lvl3pPr marL="4301338" algn="l" defTabSz="4301338" rtl="0" eaLnBrk="1" latinLnBrk="0" hangingPunct="1">
              <a:defRPr sz="8467" kern="1200">
                <a:solidFill>
                  <a:schemeClr val="lt1"/>
                </a:solidFill>
                <a:latin typeface="+mn-lt"/>
                <a:ea typeface="+mn-ea"/>
                <a:cs typeface="+mn-cs"/>
              </a:defRPr>
            </a:lvl3pPr>
            <a:lvl4pPr marL="6452006" algn="l" defTabSz="4301338" rtl="0" eaLnBrk="1" latinLnBrk="0" hangingPunct="1">
              <a:defRPr sz="8467" kern="1200">
                <a:solidFill>
                  <a:schemeClr val="lt1"/>
                </a:solidFill>
                <a:latin typeface="+mn-lt"/>
                <a:ea typeface="+mn-ea"/>
                <a:cs typeface="+mn-cs"/>
              </a:defRPr>
            </a:lvl4pPr>
            <a:lvl5pPr marL="8602675" algn="l" defTabSz="4301338" rtl="0" eaLnBrk="1" latinLnBrk="0" hangingPunct="1">
              <a:defRPr sz="8467" kern="1200">
                <a:solidFill>
                  <a:schemeClr val="lt1"/>
                </a:solidFill>
                <a:latin typeface="+mn-lt"/>
                <a:ea typeface="+mn-ea"/>
                <a:cs typeface="+mn-cs"/>
              </a:defRPr>
            </a:lvl5pPr>
            <a:lvl6pPr marL="10753344" algn="l" defTabSz="4301338" rtl="0" eaLnBrk="1" latinLnBrk="0" hangingPunct="1">
              <a:defRPr sz="8467" kern="1200">
                <a:solidFill>
                  <a:schemeClr val="lt1"/>
                </a:solidFill>
                <a:latin typeface="+mn-lt"/>
                <a:ea typeface="+mn-ea"/>
                <a:cs typeface="+mn-cs"/>
              </a:defRPr>
            </a:lvl6pPr>
            <a:lvl7pPr marL="12904013" algn="l" defTabSz="4301338" rtl="0" eaLnBrk="1" latinLnBrk="0" hangingPunct="1">
              <a:defRPr sz="8467" kern="1200">
                <a:solidFill>
                  <a:schemeClr val="lt1"/>
                </a:solidFill>
                <a:latin typeface="+mn-lt"/>
                <a:ea typeface="+mn-ea"/>
                <a:cs typeface="+mn-cs"/>
              </a:defRPr>
            </a:lvl7pPr>
            <a:lvl8pPr marL="15054682" algn="l" defTabSz="4301338" rtl="0" eaLnBrk="1" latinLnBrk="0" hangingPunct="1">
              <a:defRPr sz="8467" kern="1200">
                <a:solidFill>
                  <a:schemeClr val="lt1"/>
                </a:solidFill>
                <a:latin typeface="+mn-lt"/>
                <a:ea typeface="+mn-ea"/>
                <a:cs typeface="+mn-cs"/>
              </a:defRPr>
            </a:lvl8pPr>
            <a:lvl9pPr marL="17205350" algn="l" defTabSz="4301338" rtl="0" eaLnBrk="1" latinLnBrk="0" hangingPunct="1">
              <a:defRPr sz="8467" kern="1200">
                <a:solidFill>
                  <a:schemeClr val="lt1"/>
                </a:solidFill>
                <a:latin typeface="+mn-lt"/>
                <a:ea typeface="+mn-ea"/>
                <a:cs typeface="+mn-cs"/>
              </a:defRPr>
            </a:lvl9pPr>
          </a:lstStyle>
          <a:p>
            <a:pPr algn="ctr"/>
            <a:r>
              <a:rPr lang="en-US" sz="2000" dirty="0">
                <a:solidFill>
                  <a:schemeClr val="bg1"/>
                </a:solidFill>
              </a:rPr>
              <a:t>KPC family</a:t>
            </a:r>
          </a:p>
        </p:txBody>
      </p:sp>
      <p:sp>
        <p:nvSpPr>
          <p:cNvPr id="112" name="TextBox 111">
            <a:extLst>
              <a:ext uri="{FF2B5EF4-FFF2-40B4-BE49-F238E27FC236}">
                <a16:creationId xmlns:a16="http://schemas.microsoft.com/office/drawing/2014/main" id="{EB5538E2-6B7C-2446-926E-0C1BA114687D}"/>
              </a:ext>
            </a:extLst>
          </p:cNvPr>
          <p:cNvSpPr txBox="1">
            <a:spLocks noChangeAspect="1"/>
          </p:cNvSpPr>
          <p:nvPr/>
        </p:nvSpPr>
        <p:spPr>
          <a:xfrm>
            <a:off x="9130415" y="2196288"/>
            <a:ext cx="2760005" cy="923330"/>
          </a:xfrm>
          <a:prstGeom prst="rect">
            <a:avLst/>
          </a:prstGeom>
          <a:noFill/>
        </p:spPr>
        <p:txBody>
          <a:bodyPr wrap="square" rtlCol="0">
            <a:spAutoFit/>
          </a:bodyPr>
          <a:ls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a:lstStyle>
          <a:p>
            <a:r>
              <a:rPr lang="en-US" sz="1800" i="1" dirty="0">
                <a:solidFill>
                  <a:srgbClr val="000000"/>
                </a:solidFill>
              </a:rPr>
              <a:t>Likely resistance to </a:t>
            </a:r>
            <a:r>
              <a:rPr lang="en-US" sz="1800" i="1" dirty="0" err="1">
                <a:solidFill>
                  <a:srgbClr val="000000"/>
                </a:solidFill>
              </a:rPr>
              <a:t>carbapenems</a:t>
            </a:r>
            <a:r>
              <a:rPr lang="en-US" sz="1800" i="1" dirty="0">
                <a:solidFill>
                  <a:srgbClr val="000000"/>
                </a:solidFill>
              </a:rPr>
              <a:t> and other beta-lactam antibiotics.</a:t>
            </a:r>
            <a:r>
              <a:rPr lang="en-US" sz="1800" dirty="0">
                <a:solidFill>
                  <a:srgbClr val="000000"/>
                </a:solidFill>
              </a:rPr>
              <a:t> </a:t>
            </a:r>
          </a:p>
        </p:txBody>
      </p:sp>
      <p:sp>
        <p:nvSpPr>
          <p:cNvPr id="113" name="TextBox 112">
            <a:extLst>
              <a:ext uri="{FF2B5EF4-FFF2-40B4-BE49-F238E27FC236}">
                <a16:creationId xmlns:a16="http://schemas.microsoft.com/office/drawing/2014/main" id="{402F4E04-B77A-D84E-ABC1-2DC93F7A8F9D}"/>
              </a:ext>
            </a:extLst>
          </p:cNvPr>
          <p:cNvSpPr txBox="1">
            <a:spLocks noChangeAspect="1"/>
          </p:cNvSpPr>
          <p:nvPr/>
        </p:nvSpPr>
        <p:spPr>
          <a:xfrm>
            <a:off x="9162771" y="3400608"/>
            <a:ext cx="2712297" cy="646331"/>
          </a:xfrm>
          <a:prstGeom prst="rect">
            <a:avLst/>
          </a:prstGeom>
          <a:noFill/>
        </p:spPr>
        <p:txBody>
          <a:bodyPr wrap="square" rtlCol="0">
            <a:spAutoFit/>
          </a:bodyPr>
          <a:ls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a:lstStyle>
          <a:p>
            <a:r>
              <a:rPr lang="en-US" sz="1800" i="1" dirty="0">
                <a:solidFill>
                  <a:srgbClr val="000000"/>
                </a:solidFill>
              </a:rPr>
              <a:t>Class A beta-lactamase of unknown specificity</a:t>
            </a:r>
            <a:r>
              <a:rPr lang="en-US" sz="1800" dirty="0">
                <a:solidFill>
                  <a:srgbClr val="000000"/>
                </a:solidFill>
              </a:rPr>
              <a:t>. </a:t>
            </a:r>
          </a:p>
        </p:txBody>
      </p:sp>
      <p:sp>
        <p:nvSpPr>
          <p:cNvPr id="114" name="TextBox 113">
            <a:extLst>
              <a:ext uri="{FF2B5EF4-FFF2-40B4-BE49-F238E27FC236}">
                <a16:creationId xmlns:a16="http://schemas.microsoft.com/office/drawing/2014/main" id="{49CC461F-1529-F54B-9EB6-3EF37317EA08}"/>
              </a:ext>
            </a:extLst>
          </p:cNvPr>
          <p:cNvSpPr txBox="1">
            <a:spLocks noChangeAspect="1"/>
          </p:cNvSpPr>
          <p:nvPr/>
        </p:nvSpPr>
        <p:spPr>
          <a:xfrm>
            <a:off x="5232895" y="2217833"/>
            <a:ext cx="1726209" cy="1015663"/>
          </a:xfrm>
          <a:prstGeom prst="rect">
            <a:avLst/>
          </a:prstGeom>
          <a:noFill/>
        </p:spPr>
        <p:txBody>
          <a:bodyPr wrap="square" rtlCol="0">
            <a:spAutoFit/>
          </a:bodyPr>
          <a:ls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a:lstStyle>
          <a:p>
            <a:pPr algn="ctr"/>
            <a:r>
              <a:rPr lang="en-US" sz="2000" dirty="0">
                <a:solidFill>
                  <a:srgbClr val="000000"/>
                </a:solidFill>
              </a:rPr>
              <a:t>HMM score &gt; cutoff of KPC family</a:t>
            </a:r>
            <a:endParaRPr lang="en-US" sz="2000" dirty="0"/>
          </a:p>
        </p:txBody>
      </p:sp>
      <p:sp>
        <p:nvSpPr>
          <p:cNvPr id="115" name="TextBox 114">
            <a:extLst>
              <a:ext uri="{FF2B5EF4-FFF2-40B4-BE49-F238E27FC236}">
                <a16:creationId xmlns:a16="http://schemas.microsoft.com/office/drawing/2014/main" id="{6374A3DC-5DD5-1B44-A1BA-3B7C15CA93D9}"/>
              </a:ext>
            </a:extLst>
          </p:cNvPr>
          <p:cNvSpPr txBox="1">
            <a:spLocks noChangeAspect="1"/>
          </p:cNvSpPr>
          <p:nvPr/>
        </p:nvSpPr>
        <p:spPr>
          <a:xfrm>
            <a:off x="9162771" y="4334636"/>
            <a:ext cx="2631560" cy="923330"/>
          </a:xfrm>
          <a:prstGeom prst="rect">
            <a:avLst/>
          </a:prstGeom>
          <a:noFill/>
        </p:spPr>
        <p:txBody>
          <a:bodyPr wrap="square" rtlCol="0">
            <a:spAutoFit/>
          </a:bodyPr>
          <a:ls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a:lstStyle>
          <a:p>
            <a:r>
              <a:rPr lang="en-US" sz="1800" dirty="0">
                <a:solidFill>
                  <a:srgbClr val="000000"/>
                </a:solidFill>
              </a:rPr>
              <a:t>Prevents</a:t>
            </a:r>
            <a:r>
              <a:rPr lang="en-US" sz="1800" b="1" dirty="0">
                <a:solidFill>
                  <a:srgbClr val="000000"/>
                </a:solidFill>
              </a:rPr>
              <a:t> </a:t>
            </a:r>
            <a:r>
              <a:rPr lang="en-US" sz="1800" dirty="0">
                <a:solidFill>
                  <a:srgbClr val="000000"/>
                </a:solidFill>
              </a:rPr>
              <a:t>false-positive identification as a beta-lactamase. </a:t>
            </a:r>
            <a:r>
              <a:rPr lang="en-US" sz="1800" i="1" dirty="0">
                <a:solidFill>
                  <a:srgbClr val="000000"/>
                </a:solidFill>
              </a:rPr>
              <a:t>Not reported</a:t>
            </a:r>
            <a:r>
              <a:rPr lang="en-US" sz="1800" dirty="0">
                <a:solidFill>
                  <a:srgbClr val="000000"/>
                </a:solidFill>
              </a:rPr>
              <a:t>.</a:t>
            </a:r>
          </a:p>
        </p:txBody>
      </p:sp>
      <p:sp>
        <p:nvSpPr>
          <p:cNvPr id="116" name="Rectangle 115">
            <a:extLst>
              <a:ext uri="{FF2B5EF4-FFF2-40B4-BE49-F238E27FC236}">
                <a16:creationId xmlns:a16="http://schemas.microsoft.com/office/drawing/2014/main" id="{34D62AAC-3778-CA42-B8E6-E807F91195EE}"/>
              </a:ext>
            </a:extLst>
          </p:cNvPr>
          <p:cNvSpPr>
            <a:spLocks noChangeAspect="1"/>
          </p:cNvSpPr>
          <p:nvPr/>
        </p:nvSpPr>
        <p:spPr>
          <a:xfrm>
            <a:off x="7189669" y="3406118"/>
            <a:ext cx="1636754" cy="593236"/>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301338" rtl="0" eaLnBrk="1" latinLnBrk="0" hangingPunct="1">
              <a:defRPr sz="8467" kern="1200">
                <a:solidFill>
                  <a:schemeClr val="lt1"/>
                </a:solidFill>
                <a:latin typeface="+mn-lt"/>
                <a:ea typeface="+mn-ea"/>
                <a:cs typeface="+mn-cs"/>
              </a:defRPr>
            </a:lvl1pPr>
            <a:lvl2pPr marL="2150669" algn="l" defTabSz="4301338" rtl="0" eaLnBrk="1" latinLnBrk="0" hangingPunct="1">
              <a:defRPr sz="8467" kern="1200">
                <a:solidFill>
                  <a:schemeClr val="lt1"/>
                </a:solidFill>
                <a:latin typeface="+mn-lt"/>
                <a:ea typeface="+mn-ea"/>
                <a:cs typeface="+mn-cs"/>
              </a:defRPr>
            </a:lvl2pPr>
            <a:lvl3pPr marL="4301338" algn="l" defTabSz="4301338" rtl="0" eaLnBrk="1" latinLnBrk="0" hangingPunct="1">
              <a:defRPr sz="8467" kern="1200">
                <a:solidFill>
                  <a:schemeClr val="lt1"/>
                </a:solidFill>
                <a:latin typeface="+mn-lt"/>
                <a:ea typeface="+mn-ea"/>
                <a:cs typeface="+mn-cs"/>
              </a:defRPr>
            </a:lvl3pPr>
            <a:lvl4pPr marL="6452006" algn="l" defTabSz="4301338" rtl="0" eaLnBrk="1" latinLnBrk="0" hangingPunct="1">
              <a:defRPr sz="8467" kern="1200">
                <a:solidFill>
                  <a:schemeClr val="lt1"/>
                </a:solidFill>
                <a:latin typeface="+mn-lt"/>
                <a:ea typeface="+mn-ea"/>
                <a:cs typeface="+mn-cs"/>
              </a:defRPr>
            </a:lvl4pPr>
            <a:lvl5pPr marL="8602675" algn="l" defTabSz="4301338" rtl="0" eaLnBrk="1" latinLnBrk="0" hangingPunct="1">
              <a:defRPr sz="8467" kern="1200">
                <a:solidFill>
                  <a:schemeClr val="lt1"/>
                </a:solidFill>
                <a:latin typeface="+mn-lt"/>
                <a:ea typeface="+mn-ea"/>
                <a:cs typeface="+mn-cs"/>
              </a:defRPr>
            </a:lvl5pPr>
            <a:lvl6pPr marL="10753344" algn="l" defTabSz="4301338" rtl="0" eaLnBrk="1" latinLnBrk="0" hangingPunct="1">
              <a:defRPr sz="8467" kern="1200">
                <a:solidFill>
                  <a:schemeClr val="lt1"/>
                </a:solidFill>
                <a:latin typeface="+mn-lt"/>
                <a:ea typeface="+mn-ea"/>
                <a:cs typeface="+mn-cs"/>
              </a:defRPr>
            </a:lvl6pPr>
            <a:lvl7pPr marL="12904013" algn="l" defTabSz="4301338" rtl="0" eaLnBrk="1" latinLnBrk="0" hangingPunct="1">
              <a:defRPr sz="8467" kern="1200">
                <a:solidFill>
                  <a:schemeClr val="lt1"/>
                </a:solidFill>
                <a:latin typeface="+mn-lt"/>
                <a:ea typeface="+mn-ea"/>
                <a:cs typeface="+mn-cs"/>
              </a:defRPr>
            </a:lvl7pPr>
            <a:lvl8pPr marL="15054682" algn="l" defTabSz="4301338" rtl="0" eaLnBrk="1" latinLnBrk="0" hangingPunct="1">
              <a:defRPr sz="8467" kern="1200">
                <a:solidFill>
                  <a:schemeClr val="lt1"/>
                </a:solidFill>
                <a:latin typeface="+mn-lt"/>
                <a:ea typeface="+mn-ea"/>
                <a:cs typeface="+mn-cs"/>
              </a:defRPr>
            </a:lvl8pPr>
            <a:lvl9pPr marL="17205350" algn="l" defTabSz="4301338" rtl="0" eaLnBrk="1" latinLnBrk="0" hangingPunct="1">
              <a:defRPr sz="8467" kern="1200">
                <a:solidFill>
                  <a:schemeClr val="lt1"/>
                </a:solidFill>
                <a:latin typeface="+mn-lt"/>
                <a:ea typeface="+mn-ea"/>
                <a:cs typeface="+mn-cs"/>
              </a:defRPr>
            </a:lvl9pPr>
          </a:lstStyle>
          <a:p>
            <a:pPr algn="ctr"/>
            <a:r>
              <a:rPr lang="en-US" sz="2000" dirty="0">
                <a:solidFill>
                  <a:schemeClr val="bg1"/>
                </a:solidFill>
              </a:rPr>
              <a:t>class A </a:t>
            </a:r>
            <a:r>
              <a:rPr lang="en-US" sz="2000" dirty="0">
                <a:solidFill>
                  <a:schemeClr val="bg1"/>
                </a:solidFill>
                <a:latin typeface="Symbol" charset="2"/>
                <a:cs typeface="Symbol" charset="2"/>
              </a:rPr>
              <a:t>b</a:t>
            </a:r>
            <a:r>
              <a:rPr lang="en-US" sz="2000" dirty="0">
                <a:solidFill>
                  <a:schemeClr val="bg1"/>
                </a:solidFill>
              </a:rPr>
              <a:t>-lactamase</a:t>
            </a:r>
          </a:p>
        </p:txBody>
      </p:sp>
      <p:sp>
        <p:nvSpPr>
          <p:cNvPr id="117" name="Rectangle 116">
            <a:extLst>
              <a:ext uri="{FF2B5EF4-FFF2-40B4-BE49-F238E27FC236}">
                <a16:creationId xmlns:a16="http://schemas.microsoft.com/office/drawing/2014/main" id="{D3034BB6-1BD7-2643-8DC7-1C902CD4E565}"/>
              </a:ext>
            </a:extLst>
          </p:cNvPr>
          <p:cNvSpPr>
            <a:spLocks noChangeAspect="1"/>
          </p:cNvSpPr>
          <p:nvPr/>
        </p:nvSpPr>
        <p:spPr>
          <a:xfrm>
            <a:off x="7189669" y="1383051"/>
            <a:ext cx="1636754" cy="593236"/>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301338" rtl="0" eaLnBrk="1" latinLnBrk="0" hangingPunct="1">
              <a:defRPr sz="8467" kern="1200">
                <a:solidFill>
                  <a:schemeClr val="lt1"/>
                </a:solidFill>
                <a:latin typeface="+mn-lt"/>
                <a:ea typeface="+mn-ea"/>
                <a:cs typeface="+mn-cs"/>
              </a:defRPr>
            </a:lvl1pPr>
            <a:lvl2pPr marL="2150669" algn="l" defTabSz="4301338" rtl="0" eaLnBrk="1" latinLnBrk="0" hangingPunct="1">
              <a:defRPr sz="8467" kern="1200">
                <a:solidFill>
                  <a:schemeClr val="lt1"/>
                </a:solidFill>
                <a:latin typeface="+mn-lt"/>
                <a:ea typeface="+mn-ea"/>
                <a:cs typeface="+mn-cs"/>
              </a:defRPr>
            </a:lvl2pPr>
            <a:lvl3pPr marL="4301338" algn="l" defTabSz="4301338" rtl="0" eaLnBrk="1" latinLnBrk="0" hangingPunct="1">
              <a:defRPr sz="8467" kern="1200">
                <a:solidFill>
                  <a:schemeClr val="lt1"/>
                </a:solidFill>
                <a:latin typeface="+mn-lt"/>
                <a:ea typeface="+mn-ea"/>
                <a:cs typeface="+mn-cs"/>
              </a:defRPr>
            </a:lvl3pPr>
            <a:lvl4pPr marL="6452006" algn="l" defTabSz="4301338" rtl="0" eaLnBrk="1" latinLnBrk="0" hangingPunct="1">
              <a:defRPr sz="8467" kern="1200">
                <a:solidFill>
                  <a:schemeClr val="lt1"/>
                </a:solidFill>
                <a:latin typeface="+mn-lt"/>
                <a:ea typeface="+mn-ea"/>
                <a:cs typeface="+mn-cs"/>
              </a:defRPr>
            </a:lvl4pPr>
            <a:lvl5pPr marL="8602675" algn="l" defTabSz="4301338" rtl="0" eaLnBrk="1" latinLnBrk="0" hangingPunct="1">
              <a:defRPr sz="8467" kern="1200">
                <a:solidFill>
                  <a:schemeClr val="lt1"/>
                </a:solidFill>
                <a:latin typeface="+mn-lt"/>
                <a:ea typeface="+mn-ea"/>
                <a:cs typeface="+mn-cs"/>
              </a:defRPr>
            </a:lvl5pPr>
            <a:lvl6pPr marL="10753344" algn="l" defTabSz="4301338" rtl="0" eaLnBrk="1" latinLnBrk="0" hangingPunct="1">
              <a:defRPr sz="8467" kern="1200">
                <a:solidFill>
                  <a:schemeClr val="lt1"/>
                </a:solidFill>
                <a:latin typeface="+mn-lt"/>
                <a:ea typeface="+mn-ea"/>
                <a:cs typeface="+mn-cs"/>
              </a:defRPr>
            </a:lvl6pPr>
            <a:lvl7pPr marL="12904013" algn="l" defTabSz="4301338" rtl="0" eaLnBrk="1" latinLnBrk="0" hangingPunct="1">
              <a:defRPr sz="8467" kern="1200">
                <a:solidFill>
                  <a:schemeClr val="lt1"/>
                </a:solidFill>
                <a:latin typeface="+mn-lt"/>
                <a:ea typeface="+mn-ea"/>
                <a:cs typeface="+mn-cs"/>
              </a:defRPr>
            </a:lvl7pPr>
            <a:lvl8pPr marL="15054682" algn="l" defTabSz="4301338" rtl="0" eaLnBrk="1" latinLnBrk="0" hangingPunct="1">
              <a:defRPr sz="8467" kern="1200">
                <a:solidFill>
                  <a:schemeClr val="lt1"/>
                </a:solidFill>
                <a:latin typeface="+mn-lt"/>
                <a:ea typeface="+mn-ea"/>
                <a:cs typeface="+mn-cs"/>
              </a:defRPr>
            </a:lvl8pPr>
            <a:lvl9pPr marL="17205350" algn="l" defTabSz="4301338" rtl="0" eaLnBrk="1" latinLnBrk="0" hangingPunct="1">
              <a:defRPr sz="8467" kern="1200">
                <a:solidFill>
                  <a:schemeClr val="lt1"/>
                </a:solidFill>
                <a:latin typeface="+mn-lt"/>
                <a:ea typeface="+mn-ea"/>
                <a:cs typeface="+mn-cs"/>
              </a:defRPr>
            </a:lvl9pPr>
          </a:lstStyle>
          <a:p>
            <a:pPr algn="ctr"/>
            <a:r>
              <a:rPr lang="en-US" sz="2000" dirty="0">
                <a:solidFill>
                  <a:schemeClr val="bg1"/>
                </a:solidFill>
              </a:rPr>
              <a:t>KPC-2</a:t>
            </a:r>
          </a:p>
        </p:txBody>
      </p:sp>
      <p:sp>
        <p:nvSpPr>
          <p:cNvPr id="118" name="Rectangle 117">
            <a:extLst>
              <a:ext uri="{FF2B5EF4-FFF2-40B4-BE49-F238E27FC236}">
                <a16:creationId xmlns:a16="http://schemas.microsoft.com/office/drawing/2014/main" id="{B11F0078-29F2-D84F-9EDD-7ECB860DF8A1}"/>
              </a:ext>
            </a:extLst>
          </p:cNvPr>
          <p:cNvSpPr>
            <a:spLocks noChangeAspect="1"/>
          </p:cNvSpPr>
          <p:nvPr/>
        </p:nvSpPr>
        <p:spPr>
          <a:xfrm>
            <a:off x="7195791" y="4487394"/>
            <a:ext cx="1636754" cy="593236"/>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301338" rtl="0" eaLnBrk="1" latinLnBrk="0" hangingPunct="1">
              <a:defRPr sz="8467" kern="1200">
                <a:solidFill>
                  <a:schemeClr val="lt1"/>
                </a:solidFill>
                <a:latin typeface="+mn-lt"/>
                <a:ea typeface="+mn-ea"/>
                <a:cs typeface="+mn-cs"/>
              </a:defRPr>
            </a:lvl1pPr>
            <a:lvl2pPr marL="2150669" algn="l" defTabSz="4301338" rtl="0" eaLnBrk="1" latinLnBrk="0" hangingPunct="1">
              <a:defRPr sz="8467" kern="1200">
                <a:solidFill>
                  <a:schemeClr val="lt1"/>
                </a:solidFill>
                <a:latin typeface="+mn-lt"/>
                <a:ea typeface="+mn-ea"/>
                <a:cs typeface="+mn-cs"/>
              </a:defRPr>
            </a:lvl2pPr>
            <a:lvl3pPr marL="4301338" algn="l" defTabSz="4301338" rtl="0" eaLnBrk="1" latinLnBrk="0" hangingPunct="1">
              <a:defRPr sz="8467" kern="1200">
                <a:solidFill>
                  <a:schemeClr val="lt1"/>
                </a:solidFill>
                <a:latin typeface="+mn-lt"/>
                <a:ea typeface="+mn-ea"/>
                <a:cs typeface="+mn-cs"/>
              </a:defRPr>
            </a:lvl3pPr>
            <a:lvl4pPr marL="6452006" algn="l" defTabSz="4301338" rtl="0" eaLnBrk="1" latinLnBrk="0" hangingPunct="1">
              <a:defRPr sz="8467" kern="1200">
                <a:solidFill>
                  <a:schemeClr val="lt1"/>
                </a:solidFill>
                <a:latin typeface="+mn-lt"/>
                <a:ea typeface="+mn-ea"/>
                <a:cs typeface="+mn-cs"/>
              </a:defRPr>
            </a:lvl4pPr>
            <a:lvl5pPr marL="8602675" algn="l" defTabSz="4301338" rtl="0" eaLnBrk="1" latinLnBrk="0" hangingPunct="1">
              <a:defRPr sz="8467" kern="1200">
                <a:solidFill>
                  <a:schemeClr val="lt1"/>
                </a:solidFill>
                <a:latin typeface="+mn-lt"/>
                <a:ea typeface="+mn-ea"/>
                <a:cs typeface="+mn-cs"/>
              </a:defRPr>
            </a:lvl5pPr>
            <a:lvl6pPr marL="10753344" algn="l" defTabSz="4301338" rtl="0" eaLnBrk="1" latinLnBrk="0" hangingPunct="1">
              <a:defRPr sz="8467" kern="1200">
                <a:solidFill>
                  <a:schemeClr val="lt1"/>
                </a:solidFill>
                <a:latin typeface="+mn-lt"/>
                <a:ea typeface="+mn-ea"/>
                <a:cs typeface="+mn-cs"/>
              </a:defRPr>
            </a:lvl6pPr>
            <a:lvl7pPr marL="12904013" algn="l" defTabSz="4301338" rtl="0" eaLnBrk="1" latinLnBrk="0" hangingPunct="1">
              <a:defRPr sz="8467" kern="1200">
                <a:solidFill>
                  <a:schemeClr val="lt1"/>
                </a:solidFill>
                <a:latin typeface="+mn-lt"/>
                <a:ea typeface="+mn-ea"/>
                <a:cs typeface="+mn-cs"/>
              </a:defRPr>
            </a:lvl7pPr>
            <a:lvl8pPr marL="15054682" algn="l" defTabSz="4301338" rtl="0" eaLnBrk="1" latinLnBrk="0" hangingPunct="1">
              <a:defRPr sz="8467" kern="1200">
                <a:solidFill>
                  <a:schemeClr val="lt1"/>
                </a:solidFill>
                <a:latin typeface="+mn-lt"/>
                <a:ea typeface="+mn-ea"/>
                <a:cs typeface="+mn-cs"/>
              </a:defRPr>
            </a:lvl8pPr>
            <a:lvl9pPr marL="17205350" algn="l" defTabSz="4301338" rtl="0" eaLnBrk="1" latinLnBrk="0" hangingPunct="1">
              <a:defRPr sz="8467" kern="1200">
                <a:solidFill>
                  <a:schemeClr val="lt1"/>
                </a:solidFill>
                <a:latin typeface="+mn-lt"/>
                <a:ea typeface="+mn-ea"/>
                <a:cs typeface="+mn-cs"/>
              </a:defRPr>
            </a:lvl9pPr>
          </a:lstStyle>
          <a:p>
            <a:pPr algn="ctr"/>
            <a:r>
              <a:rPr lang="en-US" sz="2000" b="1" dirty="0">
                <a:solidFill>
                  <a:schemeClr val="bg1"/>
                </a:solidFill>
              </a:rPr>
              <a:t>not</a:t>
            </a:r>
            <a:r>
              <a:rPr lang="en-US" sz="2000" dirty="0">
                <a:solidFill>
                  <a:schemeClr val="bg1"/>
                </a:solidFill>
              </a:rPr>
              <a:t> beta-lactamase</a:t>
            </a:r>
          </a:p>
        </p:txBody>
      </p:sp>
      <p:sp>
        <p:nvSpPr>
          <p:cNvPr id="119" name="TextBox 118">
            <a:extLst>
              <a:ext uri="{FF2B5EF4-FFF2-40B4-BE49-F238E27FC236}">
                <a16:creationId xmlns:a16="http://schemas.microsoft.com/office/drawing/2014/main" id="{41D85DD1-3F31-6C4A-8FB2-9C0BC7DD5084}"/>
              </a:ext>
            </a:extLst>
          </p:cNvPr>
          <p:cNvSpPr txBox="1">
            <a:spLocks noChangeAspect="1"/>
          </p:cNvSpPr>
          <p:nvPr/>
        </p:nvSpPr>
        <p:spPr>
          <a:xfrm>
            <a:off x="7171265" y="875672"/>
            <a:ext cx="1641086" cy="400110"/>
          </a:xfrm>
          <a:prstGeom prst="rect">
            <a:avLst/>
          </a:prstGeom>
          <a:noFill/>
        </p:spPr>
        <p:txBody>
          <a:bodyPr wrap="square" rtlCol="0">
            <a:spAutoFit/>
          </a:bodyPr>
          <a:ls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a:lstStyle>
          <a:p>
            <a:r>
              <a:rPr lang="en-US" sz="2000" dirty="0"/>
              <a:t>Protein name</a:t>
            </a:r>
          </a:p>
        </p:txBody>
      </p:sp>
      <p:sp>
        <p:nvSpPr>
          <p:cNvPr id="120" name="TextBox 119">
            <a:extLst>
              <a:ext uri="{FF2B5EF4-FFF2-40B4-BE49-F238E27FC236}">
                <a16:creationId xmlns:a16="http://schemas.microsoft.com/office/drawing/2014/main" id="{B526464E-3F8D-9D43-9BB0-E9E3D2EE2B20}"/>
              </a:ext>
            </a:extLst>
          </p:cNvPr>
          <p:cNvSpPr txBox="1">
            <a:spLocks noChangeAspect="1"/>
          </p:cNvSpPr>
          <p:nvPr/>
        </p:nvSpPr>
        <p:spPr>
          <a:xfrm>
            <a:off x="9350631" y="625831"/>
            <a:ext cx="2689523" cy="707886"/>
          </a:xfrm>
          <a:prstGeom prst="rect">
            <a:avLst/>
          </a:prstGeom>
          <a:noFill/>
        </p:spPr>
        <p:txBody>
          <a:bodyPr wrap="square" rtlCol="0">
            <a:spAutoFit/>
          </a:bodyPr>
          <a:ls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a:lstStyle>
          <a:p>
            <a:r>
              <a:rPr lang="en-US" sz="2000" dirty="0"/>
              <a:t>Functional determination</a:t>
            </a:r>
          </a:p>
        </p:txBody>
      </p:sp>
      <p:sp>
        <p:nvSpPr>
          <p:cNvPr id="121" name="TextBox 120">
            <a:extLst>
              <a:ext uri="{FF2B5EF4-FFF2-40B4-BE49-F238E27FC236}">
                <a16:creationId xmlns:a16="http://schemas.microsoft.com/office/drawing/2014/main" id="{44BD4155-249D-0C44-A984-A173867C9FC5}"/>
              </a:ext>
            </a:extLst>
          </p:cNvPr>
          <p:cNvSpPr txBox="1">
            <a:spLocks noChangeAspect="1"/>
          </p:cNvSpPr>
          <p:nvPr/>
        </p:nvSpPr>
        <p:spPr>
          <a:xfrm>
            <a:off x="5269307" y="3348793"/>
            <a:ext cx="1901958" cy="707886"/>
          </a:xfrm>
          <a:prstGeom prst="rect">
            <a:avLst/>
          </a:prstGeom>
          <a:noFill/>
        </p:spPr>
        <p:txBody>
          <a:bodyPr wrap="square" rtlCol="0">
            <a:spAutoFit/>
          </a:bodyPr>
          <a:ls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a:lstStyle>
          <a:p>
            <a:pPr algn="ctr"/>
            <a:r>
              <a:rPr lang="en-US" sz="2000" dirty="0"/>
              <a:t> </a:t>
            </a:r>
            <a:r>
              <a:rPr lang="en-US" sz="2000" dirty="0">
                <a:solidFill>
                  <a:srgbClr val="000000"/>
                </a:solidFill>
              </a:rPr>
              <a:t>HMM score &gt; cutoff</a:t>
            </a:r>
            <a:endParaRPr lang="en-US" sz="2000" dirty="0"/>
          </a:p>
        </p:txBody>
      </p:sp>
      <p:sp>
        <p:nvSpPr>
          <p:cNvPr id="122" name="TextBox 121">
            <a:extLst>
              <a:ext uri="{FF2B5EF4-FFF2-40B4-BE49-F238E27FC236}">
                <a16:creationId xmlns:a16="http://schemas.microsoft.com/office/drawing/2014/main" id="{F2EE83C3-9527-424E-BEE9-F277F19A069E}"/>
              </a:ext>
            </a:extLst>
          </p:cNvPr>
          <p:cNvSpPr txBox="1">
            <a:spLocks noChangeAspect="1"/>
          </p:cNvSpPr>
          <p:nvPr/>
        </p:nvSpPr>
        <p:spPr>
          <a:xfrm>
            <a:off x="5215642" y="1436881"/>
            <a:ext cx="1699587" cy="400110"/>
          </a:xfrm>
          <a:prstGeom prst="rect">
            <a:avLst/>
          </a:prstGeom>
          <a:noFill/>
        </p:spPr>
        <p:txBody>
          <a:bodyPr wrap="square" rtlCol="0">
            <a:spAutoFit/>
          </a:bodyPr>
          <a:ls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a:lstStyle>
          <a:p>
            <a:pPr algn="ctr"/>
            <a:r>
              <a:rPr lang="en-US" sz="2000" dirty="0">
                <a:solidFill>
                  <a:srgbClr val="000000"/>
                </a:solidFill>
              </a:rPr>
              <a:t>Exact match</a:t>
            </a:r>
            <a:endParaRPr lang="en-US" sz="2000" dirty="0"/>
          </a:p>
        </p:txBody>
      </p:sp>
      <p:sp>
        <p:nvSpPr>
          <p:cNvPr id="123" name="TextBox 122">
            <a:extLst>
              <a:ext uri="{FF2B5EF4-FFF2-40B4-BE49-F238E27FC236}">
                <a16:creationId xmlns:a16="http://schemas.microsoft.com/office/drawing/2014/main" id="{D76558AF-DA5C-D74A-AA68-51A7F1DB40C5}"/>
              </a:ext>
            </a:extLst>
          </p:cNvPr>
          <p:cNvSpPr txBox="1">
            <a:spLocks noChangeAspect="1"/>
          </p:cNvSpPr>
          <p:nvPr/>
        </p:nvSpPr>
        <p:spPr>
          <a:xfrm>
            <a:off x="5287711" y="4558795"/>
            <a:ext cx="1901958" cy="707886"/>
          </a:xfrm>
          <a:prstGeom prst="rect">
            <a:avLst/>
          </a:prstGeom>
          <a:noFill/>
        </p:spPr>
        <p:txBody>
          <a:bodyPr wrap="square" rtlCol="0">
            <a:spAutoFit/>
          </a:bodyPr>
          <a:ls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a:lstStyle>
          <a:p>
            <a:pPr algn="ctr"/>
            <a:r>
              <a:rPr lang="en-US" sz="2000" dirty="0"/>
              <a:t> </a:t>
            </a:r>
            <a:r>
              <a:rPr lang="en-US" sz="2000" dirty="0">
                <a:solidFill>
                  <a:srgbClr val="000000"/>
                </a:solidFill>
              </a:rPr>
              <a:t>HMM score &gt; cutoff</a:t>
            </a:r>
            <a:endParaRPr lang="en-US" sz="2000" dirty="0"/>
          </a:p>
        </p:txBody>
      </p:sp>
    </p:spTree>
    <p:extLst>
      <p:ext uri="{BB962C8B-B14F-4D97-AF65-F5344CB8AC3E}">
        <p14:creationId xmlns:p14="http://schemas.microsoft.com/office/powerpoint/2010/main" val="2627954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DC69ED-F9F4-8048-AB33-C9C1A48B1F43}"/>
              </a:ext>
            </a:extLst>
          </p:cNvPr>
          <p:cNvPicPr>
            <a:picLocks noChangeAspect="1"/>
          </p:cNvPicPr>
          <p:nvPr/>
        </p:nvPicPr>
        <p:blipFill>
          <a:blip r:embed="rId2">
            <a:alphaModFix/>
          </a:blip>
          <a:stretch>
            <a:fillRect/>
          </a:stretch>
        </p:blipFill>
        <p:spPr>
          <a:xfrm>
            <a:off x="4315460" y="44125"/>
            <a:ext cx="7876540" cy="4898390"/>
          </a:xfrm>
          <a:prstGeom prst="rect">
            <a:avLst/>
          </a:prstGeom>
        </p:spPr>
      </p:pic>
      <p:pic>
        <p:nvPicPr>
          <p:cNvPr id="10" name="Content Placeholder 9">
            <a:extLst>
              <a:ext uri="{FF2B5EF4-FFF2-40B4-BE49-F238E27FC236}">
                <a16:creationId xmlns:a16="http://schemas.microsoft.com/office/drawing/2014/main" id="{C210B347-DBCC-8B41-856A-2A8E36FA535F}"/>
              </a:ext>
            </a:extLst>
          </p:cNvPr>
          <p:cNvPicPr>
            <a:picLocks noGrp="1" noChangeAspect="1"/>
          </p:cNvPicPr>
          <p:nvPr>
            <p:ph sz="quarter" idx="10"/>
          </p:nvPr>
        </p:nvPicPr>
        <p:blipFill>
          <a:blip r:embed="rId3"/>
          <a:stretch>
            <a:fillRect/>
          </a:stretch>
        </p:blipFill>
        <p:spPr>
          <a:xfrm>
            <a:off x="383167" y="664312"/>
            <a:ext cx="3932293" cy="5180038"/>
          </a:xfrm>
        </p:spPr>
      </p:pic>
      <p:sp>
        <p:nvSpPr>
          <p:cNvPr id="11" name="Rectangle 10">
            <a:extLst>
              <a:ext uri="{FF2B5EF4-FFF2-40B4-BE49-F238E27FC236}">
                <a16:creationId xmlns:a16="http://schemas.microsoft.com/office/drawing/2014/main" id="{531DB604-171B-504C-A63D-CBD434049073}"/>
              </a:ext>
            </a:extLst>
          </p:cNvPr>
          <p:cNvSpPr/>
          <p:nvPr/>
        </p:nvSpPr>
        <p:spPr>
          <a:xfrm>
            <a:off x="4655963" y="4893696"/>
            <a:ext cx="7536037" cy="523220"/>
          </a:xfrm>
          <a:prstGeom prst="rect">
            <a:avLst/>
          </a:prstGeom>
        </p:spPr>
        <p:txBody>
          <a:bodyPr wrap="none">
            <a:spAutoFit/>
          </a:bodyPr>
          <a:lstStyle/>
          <a:p>
            <a:r>
              <a:rPr lang="en-US" sz="2800" dirty="0">
                <a:hlinkClick r:id="rId4"/>
              </a:rPr>
              <a:t>https://www.ncbi.nlm.nih.gov/pubmed/31427293</a:t>
            </a:r>
            <a:endParaRPr lang="en-US" sz="2800" dirty="0"/>
          </a:p>
        </p:txBody>
      </p:sp>
      <p:sp>
        <p:nvSpPr>
          <p:cNvPr id="13" name="TextBox 12">
            <a:extLst>
              <a:ext uri="{FF2B5EF4-FFF2-40B4-BE49-F238E27FC236}">
                <a16:creationId xmlns:a16="http://schemas.microsoft.com/office/drawing/2014/main" id="{2964F984-2BDB-094A-8B1C-ECC56D40319E}"/>
              </a:ext>
            </a:extLst>
          </p:cNvPr>
          <p:cNvSpPr txBox="1"/>
          <p:nvPr/>
        </p:nvSpPr>
        <p:spPr>
          <a:xfrm>
            <a:off x="5575253" y="5472027"/>
            <a:ext cx="4145494" cy="523220"/>
          </a:xfrm>
          <a:prstGeom prst="rect">
            <a:avLst/>
          </a:prstGeom>
          <a:noFill/>
        </p:spPr>
        <p:txBody>
          <a:bodyPr wrap="none" rtlCol="0">
            <a:spAutoFit/>
          </a:bodyPr>
          <a:lstStyle/>
          <a:p>
            <a:r>
              <a:rPr lang="en-US" sz="2800" b="1" dirty="0" err="1"/>
              <a:t>pd-help@ncbi.nlm.nih.gov</a:t>
            </a:r>
            <a:endParaRPr lang="en-US" sz="2800" b="1" dirty="0"/>
          </a:p>
        </p:txBody>
      </p:sp>
    </p:spTree>
    <p:extLst>
      <p:ext uri="{BB962C8B-B14F-4D97-AF65-F5344CB8AC3E}">
        <p14:creationId xmlns:p14="http://schemas.microsoft.com/office/powerpoint/2010/main" val="2773434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939A0-C920-4BDF-B9DC-CA16CAC68119}"/>
              </a:ext>
            </a:extLst>
          </p:cNvPr>
          <p:cNvSpPr txBox="1"/>
          <p:nvPr/>
        </p:nvSpPr>
        <p:spPr>
          <a:xfrm>
            <a:off x="4058755" y="2454132"/>
            <a:ext cx="3246210" cy="707886"/>
          </a:xfrm>
          <a:prstGeom prst="rect">
            <a:avLst/>
          </a:prstGeom>
          <a:noFill/>
        </p:spPr>
        <p:txBody>
          <a:bodyPr wrap="none" rtlCol="0">
            <a:spAutoFit/>
          </a:bodyPr>
          <a:lstStyle/>
          <a:p>
            <a:r>
              <a:rPr lang="en-US" sz="4000"/>
              <a:t>Back to Github</a:t>
            </a:r>
          </a:p>
        </p:txBody>
      </p:sp>
    </p:spTree>
    <p:extLst>
      <p:ext uri="{BB962C8B-B14F-4D97-AF65-F5344CB8AC3E}">
        <p14:creationId xmlns:p14="http://schemas.microsoft.com/office/powerpoint/2010/main" val="2644453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20BFDD-3073-4FA5-BBFC-B3C5C8DE89EC}"/>
              </a:ext>
            </a:extLst>
          </p:cNvPr>
          <p:cNvSpPr txBox="1"/>
          <p:nvPr/>
        </p:nvSpPr>
        <p:spPr>
          <a:xfrm>
            <a:off x="1274260" y="939513"/>
            <a:ext cx="7342266" cy="4524315"/>
          </a:xfrm>
          <a:prstGeom prst="rect">
            <a:avLst/>
          </a:prstGeom>
          <a:noFill/>
        </p:spPr>
        <p:txBody>
          <a:bodyPr wrap="none" rtlCol="0">
            <a:spAutoFit/>
          </a:bodyPr>
          <a:lstStyle/>
          <a:p>
            <a:r>
              <a:rPr lang="en-US" sz="3200"/>
              <a:t>Brief 4 hour introductory workshop</a:t>
            </a:r>
          </a:p>
          <a:p>
            <a:endParaRPr lang="en-US" sz="3200"/>
          </a:p>
          <a:p>
            <a:r>
              <a:rPr lang="en-US" sz="3200"/>
              <a:t>Basic intro to cloud (GCP)</a:t>
            </a:r>
          </a:p>
          <a:p>
            <a:endParaRPr lang="en-US" sz="3200"/>
          </a:p>
          <a:p>
            <a:r>
              <a:rPr lang="en-US" sz="3200"/>
              <a:t>Using a published paper dataset in order to</a:t>
            </a:r>
          </a:p>
          <a:p>
            <a:r>
              <a:rPr lang="en-US" sz="3200"/>
              <a:t>introduce NCBI cloud tools and data access</a:t>
            </a:r>
          </a:p>
          <a:p>
            <a:endParaRPr lang="en-US" sz="3200"/>
          </a:p>
          <a:p>
            <a:endParaRPr lang="en-US" sz="3200"/>
          </a:p>
          <a:p>
            <a:endParaRPr lang="en-US" sz="3200"/>
          </a:p>
        </p:txBody>
      </p:sp>
      <p:sp>
        <p:nvSpPr>
          <p:cNvPr id="5" name="Rectangle 4">
            <a:extLst>
              <a:ext uri="{FF2B5EF4-FFF2-40B4-BE49-F238E27FC236}">
                <a16:creationId xmlns:a16="http://schemas.microsoft.com/office/drawing/2014/main" id="{F6C099AE-7EC8-4FE8-A668-94587EF469AF}"/>
              </a:ext>
            </a:extLst>
          </p:cNvPr>
          <p:cNvSpPr/>
          <p:nvPr/>
        </p:nvSpPr>
        <p:spPr>
          <a:xfrm>
            <a:off x="2167955" y="5026786"/>
            <a:ext cx="7336945" cy="461665"/>
          </a:xfrm>
          <a:prstGeom prst="rect">
            <a:avLst/>
          </a:prstGeom>
        </p:spPr>
        <p:txBody>
          <a:bodyPr wrap="none">
            <a:spAutoFit/>
          </a:bodyPr>
          <a:lstStyle/>
          <a:p>
            <a:r>
              <a:rPr lang="en-US" sz="2400">
                <a:hlinkClick r:id="rId2"/>
              </a:rPr>
              <a:t>https://github.com/NCBI-Codeathons/asm-ngs-workshop</a:t>
            </a:r>
            <a:endParaRPr lang="en-US" sz="2400"/>
          </a:p>
        </p:txBody>
      </p:sp>
    </p:spTree>
    <p:extLst>
      <p:ext uri="{BB962C8B-B14F-4D97-AF65-F5344CB8AC3E}">
        <p14:creationId xmlns:p14="http://schemas.microsoft.com/office/powerpoint/2010/main" val="3549813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E9CA8F-1F97-4BDB-A807-EA5594EAB7F8}"/>
              </a:ext>
            </a:extLst>
          </p:cNvPr>
          <p:cNvSpPr txBox="1"/>
          <p:nvPr/>
        </p:nvSpPr>
        <p:spPr>
          <a:xfrm>
            <a:off x="776843" y="879004"/>
            <a:ext cx="9653217" cy="5262979"/>
          </a:xfrm>
          <a:prstGeom prst="rect">
            <a:avLst/>
          </a:prstGeom>
          <a:noFill/>
        </p:spPr>
        <p:txBody>
          <a:bodyPr wrap="square" rtlCol="0">
            <a:spAutoFit/>
          </a:bodyPr>
          <a:lstStyle/>
          <a:p>
            <a:r>
              <a:rPr lang="en-US" sz="2400"/>
              <a:t>Technical steps for genotype/phenotype</a:t>
            </a:r>
          </a:p>
          <a:p>
            <a:endParaRPr lang="en-US" sz="2400"/>
          </a:p>
          <a:p>
            <a:r>
              <a:rPr lang="en-US" sz="2400"/>
              <a:t>1. obtain the Resistome data for the Acinetobacter isolates from the supplementary file</a:t>
            </a:r>
          </a:p>
          <a:p>
            <a:endParaRPr lang="en-US" sz="2400"/>
          </a:p>
          <a:p>
            <a:r>
              <a:rPr lang="en-US" sz="2400"/>
              <a:t>2. predict phenotypes from our AMRFinderPlus results on the assembled Acinetobacter genomes</a:t>
            </a:r>
          </a:p>
          <a:p>
            <a:r>
              <a:rPr lang="en-US" sz="2400"/>
              <a:t>using subclass info (specific field in the results)</a:t>
            </a:r>
          </a:p>
          <a:p>
            <a:endParaRPr lang="en-US" sz="2400"/>
          </a:p>
          <a:p>
            <a:r>
              <a:rPr lang="en-US" sz="2400"/>
              <a:t>3. compare the actual resistance phenotypes from the paper to our predicted phenotypes and report</a:t>
            </a:r>
          </a:p>
          <a:p>
            <a:r>
              <a:rPr lang="en-US" sz="2400"/>
              <a:t>the discrepancies</a:t>
            </a:r>
          </a:p>
          <a:p>
            <a:endParaRPr lang="en-US" sz="2400"/>
          </a:p>
          <a:p>
            <a:endParaRPr lang="en-US" sz="2400"/>
          </a:p>
        </p:txBody>
      </p:sp>
    </p:spTree>
    <p:extLst>
      <p:ext uri="{BB962C8B-B14F-4D97-AF65-F5344CB8AC3E}">
        <p14:creationId xmlns:p14="http://schemas.microsoft.com/office/powerpoint/2010/main" val="3773582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5A2521-0111-4986-88AF-331ED351D35A}"/>
              </a:ext>
            </a:extLst>
          </p:cNvPr>
          <p:cNvPicPr>
            <a:picLocks noChangeAspect="1"/>
          </p:cNvPicPr>
          <p:nvPr/>
        </p:nvPicPr>
        <p:blipFill>
          <a:blip r:embed="rId2"/>
          <a:stretch>
            <a:fillRect/>
          </a:stretch>
        </p:blipFill>
        <p:spPr>
          <a:xfrm>
            <a:off x="738225" y="1651511"/>
            <a:ext cx="10715549" cy="2808401"/>
          </a:xfrm>
          <a:prstGeom prst="rect">
            <a:avLst/>
          </a:prstGeom>
          <a:ln>
            <a:solidFill>
              <a:schemeClr val="accent1"/>
            </a:solidFill>
          </a:ln>
        </p:spPr>
      </p:pic>
      <p:sp>
        <p:nvSpPr>
          <p:cNvPr id="5" name="TextBox 4">
            <a:extLst>
              <a:ext uri="{FF2B5EF4-FFF2-40B4-BE49-F238E27FC236}">
                <a16:creationId xmlns:a16="http://schemas.microsoft.com/office/drawing/2014/main" id="{265BB523-39EE-40F1-9D24-E9BEA98EAC3A}"/>
              </a:ext>
            </a:extLst>
          </p:cNvPr>
          <p:cNvSpPr txBox="1"/>
          <p:nvPr/>
        </p:nvSpPr>
        <p:spPr>
          <a:xfrm>
            <a:off x="2701904" y="711494"/>
            <a:ext cx="7405425" cy="461665"/>
          </a:xfrm>
          <a:prstGeom prst="rect">
            <a:avLst/>
          </a:prstGeom>
          <a:noFill/>
        </p:spPr>
        <p:txBody>
          <a:bodyPr wrap="none" rtlCol="0">
            <a:spAutoFit/>
          </a:bodyPr>
          <a:lstStyle/>
          <a:p>
            <a:r>
              <a:rPr lang="en-US" sz="2400"/>
              <a:t>Reported resistance for Acinetobacter isolates from paper</a:t>
            </a:r>
          </a:p>
        </p:txBody>
      </p:sp>
      <p:sp>
        <p:nvSpPr>
          <p:cNvPr id="2" name="TextBox 1">
            <a:extLst>
              <a:ext uri="{FF2B5EF4-FFF2-40B4-BE49-F238E27FC236}">
                <a16:creationId xmlns:a16="http://schemas.microsoft.com/office/drawing/2014/main" id="{F1F5D485-718A-498C-BAD8-45CBA5BA852A}"/>
              </a:ext>
            </a:extLst>
          </p:cNvPr>
          <p:cNvSpPr txBox="1"/>
          <p:nvPr/>
        </p:nvSpPr>
        <p:spPr>
          <a:xfrm>
            <a:off x="3864078" y="4744824"/>
            <a:ext cx="5449312" cy="1200329"/>
          </a:xfrm>
          <a:prstGeom prst="rect">
            <a:avLst/>
          </a:prstGeom>
          <a:noFill/>
        </p:spPr>
        <p:txBody>
          <a:bodyPr wrap="none" rtlCol="0">
            <a:spAutoFit/>
          </a:bodyPr>
          <a:lstStyle/>
          <a:p>
            <a:r>
              <a:rPr lang="en-US" sz="2400"/>
              <a:t>columns are antibiotics</a:t>
            </a:r>
          </a:p>
          <a:p>
            <a:r>
              <a:rPr lang="en-US" sz="2400"/>
              <a:t>rows are isolates/genomes</a:t>
            </a:r>
          </a:p>
          <a:p>
            <a:r>
              <a:rPr lang="en-US" sz="2400"/>
              <a:t>cells are S/I/R antibiotic susceptibility calls</a:t>
            </a:r>
          </a:p>
        </p:txBody>
      </p:sp>
    </p:spTree>
    <p:extLst>
      <p:ext uri="{BB962C8B-B14F-4D97-AF65-F5344CB8AC3E}">
        <p14:creationId xmlns:p14="http://schemas.microsoft.com/office/powerpoint/2010/main" val="3575343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C6D8-C9BC-784C-91ED-4C6C7E581FAB}"/>
              </a:ext>
            </a:extLst>
          </p:cNvPr>
          <p:cNvSpPr>
            <a:spLocks noGrp="1"/>
          </p:cNvSpPr>
          <p:nvPr>
            <p:ph type="title"/>
          </p:nvPr>
        </p:nvSpPr>
        <p:spPr>
          <a:xfrm>
            <a:off x="838200" y="14928"/>
            <a:ext cx="10515600" cy="1325563"/>
          </a:xfrm>
        </p:spPr>
        <p:txBody>
          <a:bodyPr/>
          <a:lstStyle/>
          <a:p>
            <a:r>
              <a:rPr lang="en-US" dirty="0"/>
              <a:t>How We Are Predicting AMR in These Isolates</a:t>
            </a:r>
          </a:p>
        </p:txBody>
      </p:sp>
      <p:sp>
        <p:nvSpPr>
          <p:cNvPr id="3" name="Content Placeholder 2">
            <a:extLst>
              <a:ext uri="{FF2B5EF4-FFF2-40B4-BE49-F238E27FC236}">
                <a16:creationId xmlns:a16="http://schemas.microsoft.com/office/drawing/2014/main" id="{F46DCCF5-EDDF-A14F-BC7E-FA5B34D8CBA5}"/>
              </a:ext>
            </a:extLst>
          </p:cNvPr>
          <p:cNvSpPr>
            <a:spLocks noGrp="1"/>
          </p:cNvSpPr>
          <p:nvPr>
            <p:ph idx="1"/>
          </p:nvPr>
        </p:nvSpPr>
        <p:spPr>
          <a:xfrm>
            <a:off x="838200" y="1099225"/>
            <a:ext cx="10515600" cy="4766553"/>
          </a:xfrm>
        </p:spPr>
        <p:txBody>
          <a:bodyPr>
            <a:normAutofit fontScale="92500" lnSpcReduction="10000"/>
          </a:bodyPr>
          <a:lstStyle/>
          <a:p>
            <a:r>
              <a:rPr lang="en-US" dirty="0"/>
              <a:t>Using </a:t>
            </a:r>
            <a:r>
              <a:rPr lang="en-US" dirty="0" err="1"/>
              <a:t>AMRFinderPlus</a:t>
            </a:r>
            <a:r>
              <a:rPr lang="en-US" dirty="0"/>
              <a:t> to identify AMR genes</a:t>
            </a:r>
          </a:p>
          <a:p>
            <a:pPr lvl="1"/>
            <a:r>
              <a:rPr lang="en-US" dirty="0"/>
              <a:t>Run with </a:t>
            </a:r>
            <a:r>
              <a:rPr lang="en-US" dirty="0">
                <a:latin typeface="Courier" pitchFamily="2" charset="0"/>
              </a:rPr>
              <a:t>--plus </a:t>
            </a:r>
            <a:r>
              <a:rPr lang="en-US" dirty="0"/>
              <a:t>option, which enables efflux pump detection, and and </a:t>
            </a:r>
            <a:r>
              <a:rPr lang="en-US" dirty="0">
                <a:latin typeface="Courier" pitchFamily="2" charset="0"/>
              </a:rPr>
              <a:t>–organism Acinetobacter</a:t>
            </a:r>
            <a:r>
              <a:rPr lang="en-US" dirty="0"/>
              <a:t> option, which enables Acinetobacter point mutation detection </a:t>
            </a:r>
          </a:p>
          <a:p>
            <a:pPr lvl="1"/>
            <a:r>
              <a:rPr lang="en-US" dirty="0"/>
              <a:t>SUBCLASS and the product name are used to determine resistance to antibiotics:</a:t>
            </a:r>
          </a:p>
          <a:p>
            <a:pPr lvl="2"/>
            <a:r>
              <a:rPr lang="en-US" sz="1700" b="1" dirty="0">
                <a:highlight>
                  <a:srgbClr val="00FFFF"/>
                </a:highlight>
              </a:rPr>
              <a:t>Ampicillin-sulbactam (SAM): </a:t>
            </a:r>
            <a:r>
              <a:rPr lang="en-US" sz="1700" dirty="0">
                <a:highlight>
                  <a:srgbClr val="00FFFF"/>
                </a:highlight>
              </a:rPr>
              <a:t>subclasses include BETA-LACTAM, CEPHALOSPORIN, CARBAPENEM; </a:t>
            </a:r>
            <a:r>
              <a:rPr lang="en-US" sz="1700" i="1" dirty="0">
                <a:highlight>
                  <a:srgbClr val="00FFFF"/>
                </a:highlight>
              </a:rPr>
              <a:t>check for inhibitor-resistant in product name</a:t>
            </a:r>
            <a:r>
              <a:rPr lang="en-US" sz="1700" dirty="0">
                <a:highlight>
                  <a:srgbClr val="00FFFF"/>
                </a:highlight>
              </a:rPr>
              <a:t> (certain classes might not require inhibition resistance, e.g., </a:t>
            </a:r>
            <a:r>
              <a:rPr lang="en-US" sz="1700" dirty="0" err="1">
                <a:highlight>
                  <a:srgbClr val="00FFFF"/>
                </a:highlight>
              </a:rPr>
              <a:t>blaNDM</a:t>
            </a:r>
            <a:r>
              <a:rPr lang="en-US" sz="1700" dirty="0">
                <a:highlight>
                  <a:srgbClr val="00FFFF"/>
                </a:highlight>
              </a:rPr>
              <a:t>)</a:t>
            </a:r>
          </a:p>
          <a:p>
            <a:pPr lvl="2"/>
            <a:r>
              <a:rPr lang="en-US" sz="1700" b="1" dirty="0"/>
              <a:t>Piperacillin-tazobactam (TZP): </a:t>
            </a:r>
            <a:r>
              <a:rPr lang="en-US" sz="1700" dirty="0"/>
              <a:t>subclasses include BETA-LACTAM, CEPHALOSPORIN, CARBAPENEM; </a:t>
            </a:r>
            <a:r>
              <a:rPr lang="en-US" sz="1700" i="1" dirty="0"/>
              <a:t>check for inhibitor-resistant in product name</a:t>
            </a:r>
            <a:r>
              <a:rPr lang="en-US" sz="1700" dirty="0"/>
              <a:t> (certain classes might not require that, e.g., </a:t>
            </a:r>
            <a:r>
              <a:rPr lang="en-US" sz="1700" dirty="0" err="1"/>
              <a:t>blaNDM</a:t>
            </a:r>
            <a:r>
              <a:rPr lang="en-US" sz="1700" dirty="0"/>
              <a:t>)</a:t>
            </a:r>
          </a:p>
          <a:p>
            <a:pPr lvl="2"/>
            <a:r>
              <a:rPr lang="en-US" sz="1700" b="1" dirty="0"/>
              <a:t>Cefepime (FEP): </a:t>
            </a:r>
            <a:r>
              <a:rPr lang="en-US" sz="1700" dirty="0"/>
              <a:t>subclasses include CEPHALOSPORIN, CARBAPENEM</a:t>
            </a:r>
          </a:p>
          <a:p>
            <a:pPr lvl="2"/>
            <a:r>
              <a:rPr lang="en-US" sz="1700" b="1" dirty="0"/>
              <a:t>Imipenem (IPM): </a:t>
            </a:r>
            <a:r>
              <a:rPr lang="en-US" sz="1700" dirty="0"/>
              <a:t>subclass CARBAPENEM</a:t>
            </a:r>
          </a:p>
          <a:p>
            <a:pPr lvl="2"/>
            <a:r>
              <a:rPr lang="en-US" sz="1700" b="1" dirty="0">
                <a:highlight>
                  <a:srgbClr val="00FFFF"/>
                </a:highlight>
              </a:rPr>
              <a:t>Amikacin (AN): </a:t>
            </a:r>
            <a:r>
              <a:rPr lang="en-US" sz="1700" dirty="0">
                <a:highlight>
                  <a:srgbClr val="00FFFF"/>
                </a:highlight>
              </a:rPr>
              <a:t>subclass should include AMIKACIN</a:t>
            </a:r>
          </a:p>
          <a:p>
            <a:pPr lvl="2"/>
            <a:r>
              <a:rPr lang="en-US" sz="1700" b="1" dirty="0"/>
              <a:t>Gentamicin (G): </a:t>
            </a:r>
            <a:r>
              <a:rPr lang="en-US" sz="1700" dirty="0"/>
              <a:t>subclass should include GENTAMICIN</a:t>
            </a:r>
          </a:p>
          <a:p>
            <a:pPr lvl="2"/>
            <a:r>
              <a:rPr lang="en-US" sz="1700" b="1" dirty="0">
                <a:highlight>
                  <a:srgbClr val="00FFFF"/>
                </a:highlight>
              </a:rPr>
              <a:t>Trimethoprim-sulfamethoxazole (SXT): </a:t>
            </a:r>
            <a:r>
              <a:rPr lang="en-US" sz="1700" dirty="0">
                <a:highlight>
                  <a:srgbClr val="00FFFF"/>
                </a:highlight>
              </a:rPr>
              <a:t>subclass should include TRIMETHOPRIM </a:t>
            </a:r>
            <a:r>
              <a:rPr lang="en-US" sz="1700" b="1" dirty="0">
                <a:highlight>
                  <a:srgbClr val="00FFFF"/>
                </a:highlight>
              </a:rPr>
              <a:t>and</a:t>
            </a:r>
            <a:r>
              <a:rPr lang="en-US" sz="1700" dirty="0">
                <a:highlight>
                  <a:srgbClr val="00FFFF"/>
                </a:highlight>
              </a:rPr>
              <a:t> SULFONAMIDE</a:t>
            </a:r>
          </a:p>
          <a:p>
            <a:pPr lvl="2"/>
            <a:r>
              <a:rPr lang="en-US" sz="1700" b="1" dirty="0"/>
              <a:t>Minocycline (MI): </a:t>
            </a:r>
            <a:r>
              <a:rPr lang="en-US" sz="1700" dirty="0"/>
              <a:t>subclass should include TETRACYCLINE</a:t>
            </a:r>
          </a:p>
          <a:p>
            <a:pPr lvl="2"/>
            <a:r>
              <a:rPr lang="en-US" sz="1700" b="1" dirty="0"/>
              <a:t>Polymyxin B (PB): </a:t>
            </a:r>
            <a:r>
              <a:rPr lang="en-US" sz="1700" dirty="0"/>
              <a:t>subclass should include COLISTIN (not found in exercise)</a:t>
            </a:r>
          </a:p>
          <a:p>
            <a:pPr lvl="2"/>
            <a:r>
              <a:rPr lang="en-US" sz="1700" b="1" dirty="0"/>
              <a:t>Levofloxacin (LVX): </a:t>
            </a:r>
            <a:r>
              <a:rPr lang="en-US" sz="1700" dirty="0"/>
              <a:t>subclass should include QUINOLONE </a:t>
            </a:r>
          </a:p>
          <a:p>
            <a:pPr lvl="2"/>
            <a:endParaRPr lang="en-US" dirty="0"/>
          </a:p>
        </p:txBody>
      </p:sp>
    </p:spTree>
    <p:extLst>
      <p:ext uri="{BB962C8B-B14F-4D97-AF65-F5344CB8AC3E}">
        <p14:creationId xmlns:p14="http://schemas.microsoft.com/office/powerpoint/2010/main" val="1361530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C702-0A08-7E4D-87D6-A687A28EC2DF}"/>
              </a:ext>
            </a:extLst>
          </p:cNvPr>
          <p:cNvSpPr>
            <a:spLocks noGrp="1"/>
          </p:cNvSpPr>
          <p:nvPr>
            <p:ph type="title"/>
          </p:nvPr>
        </p:nvSpPr>
        <p:spPr>
          <a:xfrm>
            <a:off x="838200" y="53838"/>
            <a:ext cx="10515600" cy="1325563"/>
          </a:xfrm>
        </p:spPr>
        <p:txBody>
          <a:bodyPr/>
          <a:lstStyle/>
          <a:p>
            <a:r>
              <a:rPr lang="en-US" dirty="0"/>
              <a:t>The Biology of AMR Resistance in Acinetobacter (in 1 slide…)</a:t>
            </a:r>
          </a:p>
        </p:txBody>
      </p:sp>
      <p:sp>
        <p:nvSpPr>
          <p:cNvPr id="3" name="Content Placeholder 2">
            <a:extLst>
              <a:ext uri="{FF2B5EF4-FFF2-40B4-BE49-F238E27FC236}">
                <a16:creationId xmlns:a16="http://schemas.microsoft.com/office/drawing/2014/main" id="{AE55556D-ABF6-3A4D-BE39-73F3B15E50C9}"/>
              </a:ext>
            </a:extLst>
          </p:cNvPr>
          <p:cNvSpPr>
            <a:spLocks noGrp="1"/>
          </p:cNvSpPr>
          <p:nvPr>
            <p:ph idx="1"/>
          </p:nvPr>
        </p:nvSpPr>
        <p:spPr>
          <a:xfrm>
            <a:off x="838200" y="1105779"/>
            <a:ext cx="10515600" cy="4789183"/>
          </a:xfrm>
        </p:spPr>
        <p:txBody>
          <a:bodyPr/>
          <a:lstStyle/>
          <a:p>
            <a:r>
              <a:rPr lang="en-US" dirty="0"/>
              <a:t>Other organisms, such as </a:t>
            </a:r>
            <a:r>
              <a:rPr lang="en-US" dirty="0" err="1"/>
              <a:t>enterics</a:t>
            </a:r>
            <a:r>
              <a:rPr lang="en-US" dirty="0"/>
              <a:t>, have a very high concordance (Feldgarden et al., 2019; PMID:31427293), but not Acinetobacter (e.g., Van Camp et al., PMID:32528441):</a:t>
            </a:r>
          </a:p>
          <a:p>
            <a:pPr lvl="1"/>
            <a:r>
              <a:rPr lang="en-US" dirty="0"/>
              <a:t>Efflux pumps</a:t>
            </a:r>
          </a:p>
          <a:p>
            <a:pPr lvl="2"/>
            <a:r>
              <a:rPr lang="en-US" dirty="0"/>
              <a:t>differential expression of efflux pumps can affect resistance phenotypes (e.g., </a:t>
            </a:r>
            <a:r>
              <a:rPr lang="en-US" i="1" dirty="0" err="1"/>
              <a:t>adeRS</a:t>
            </a:r>
            <a:r>
              <a:rPr lang="en-US" dirty="0"/>
              <a:t> mutations)</a:t>
            </a:r>
          </a:p>
          <a:p>
            <a:pPr lvl="1"/>
            <a:r>
              <a:rPr lang="en-US" dirty="0"/>
              <a:t>Silent beta-lactamases–cephalosporinases and </a:t>
            </a:r>
            <a:r>
              <a:rPr lang="en-US" dirty="0" err="1"/>
              <a:t>carbapenemases</a:t>
            </a:r>
            <a:r>
              <a:rPr lang="en-US" dirty="0"/>
              <a:t> that are not expressed:</a:t>
            </a:r>
          </a:p>
          <a:p>
            <a:pPr lvl="2"/>
            <a:r>
              <a:rPr lang="en-US" dirty="0"/>
              <a:t>Point mutations in promoters</a:t>
            </a:r>
          </a:p>
          <a:p>
            <a:pPr lvl="2"/>
            <a:r>
              <a:rPr lang="en-US" dirty="0"/>
              <a:t>IS element insertion in promoters</a:t>
            </a:r>
          </a:p>
          <a:p>
            <a:pPr lvl="2"/>
            <a:r>
              <a:rPr lang="en-US" dirty="0"/>
              <a:t>Upstream regulation</a:t>
            </a:r>
          </a:p>
          <a:p>
            <a:pPr lvl="1"/>
            <a:r>
              <a:rPr lang="en-US" dirty="0"/>
              <a:t>Also can have combination of efflux pump + weak activity beta-lactamase (also found in other MDR organisms, such as Enterobacter)</a:t>
            </a:r>
          </a:p>
        </p:txBody>
      </p:sp>
    </p:spTree>
    <p:extLst>
      <p:ext uri="{BB962C8B-B14F-4D97-AF65-F5344CB8AC3E}">
        <p14:creationId xmlns:p14="http://schemas.microsoft.com/office/powerpoint/2010/main" val="3444223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E01C5-6B0E-9549-A326-0D900A9289C3}"/>
              </a:ext>
            </a:extLst>
          </p:cNvPr>
          <p:cNvSpPr>
            <a:spLocks noGrp="1"/>
          </p:cNvSpPr>
          <p:nvPr>
            <p:ph type="title"/>
          </p:nvPr>
        </p:nvSpPr>
        <p:spPr>
          <a:xfrm>
            <a:off x="838200" y="-28165"/>
            <a:ext cx="10515600" cy="1325563"/>
          </a:xfrm>
        </p:spPr>
        <p:txBody>
          <a:bodyPr>
            <a:normAutofit/>
          </a:bodyPr>
          <a:lstStyle/>
          <a:p>
            <a:r>
              <a:rPr lang="en-US" sz="2800" dirty="0"/>
              <a:t>AMR Analysis Summary</a:t>
            </a:r>
          </a:p>
        </p:txBody>
      </p:sp>
      <p:graphicFrame>
        <p:nvGraphicFramePr>
          <p:cNvPr id="5" name="Content Placeholder 4">
            <a:extLst>
              <a:ext uri="{FF2B5EF4-FFF2-40B4-BE49-F238E27FC236}">
                <a16:creationId xmlns:a16="http://schemas.microsoft.com/office/drawing/2014/main" id="{C922F640-634F-9D41-9394-C2C6C5A10703}"/>
              </a:ext>
            </a:extLst>
          </p:cNvPr>
          <p:cNvGraphicFramePr>
            <a:graphicFrameLocks noGrp="1"/>
          </p:cNvGraphicFramePr>
          <p:nvPr>
            <p:ph idx="1"/>
          </p:nvPr>
        </p:nvGraphicFramePr>
        <p:xfrm>
          <a:off x="1020667" y="985959"/>
          <a:ext cx="5169309" cy="1124052"/>
        </p:xfrm>
        <a:graphic>
          <a:graphicData uri="http://schemas.openxmlformats.org/drawingml/2006/table">
            <a:tbl>
              <a:tblPr firstRow="1" bandRow="1">
                <a:tableStyleId>{85BE263C-DBD7-4A20-BB59-AAB30ACAA65A}</a:tableStyleId>
              </a:tblPr>
              <a:tblGrid>
                <a:gridCol w="1723103">
                  <a:extLst>
                    <a:ext uri="{9D8B030D-6E8A-4147-A177-3AD203B41FA5}">
                      <a16:colId xmlns:a16="http://schemas.microsoft.com/office/drawing/2014/main" val="2200579252"/>
                    </a:ext>
                  </a:extLst>
                </a:gridCol>
                <a:gridCol w="1723103">
                  <a:extLst>
                    <a:ext uri="{9D8B030D-6E8A-4147-A177-3AD203B41FA5}">
                      <a16:colId xmlns:a16="http://schemas.microsoft.com/office/drawing/2014/main" val="4030597876"/>
                    </a:ext>
                  </a:extLst>
                </a:gridCol>
                <a:gridCol w="1723103">
                  <a:extLst>
                    <a:ext uri="{9D8B030D-6E8A-4147-A177-3AD203B41FA5}">
                      <a16:colId xmlns:a16="http://schemas.microsoft.com/office/drawing/2014/main" val="725966064"/>
                    </a:ext>
                  </a:extLst>
                </a:gridCol>
              </a:tblGrid>
              <a:tr h="374684">
                <a:tc>
                  <a:txBody>
                    <a:bodyPr/>
                    <a:lstStyle/>
                    <a:p>
                      <a:endParaRPr lang="en-US" dirty="0"/>
                    </a:p>
                  </a:txBody>
                  <a:tcPr marL="185569" marR="185569"/>
                </a:tc>
                <a:tc>
                  <a:txBody>
                    <a:bodyPr/>
                    <a:lstStyle/>
                    <a:p>
                      <a:r>
                        <a:rPr lang="en-US" dirty="0"/>
                        <a:t>Predicted R</a:t>
                      </a:r>
                    </a:p>
                  </a:txBody>
                  <a:tcPr marL="185569" marR="185569"/>
                </a:tc>
                <a:tc>
                  <a:txBody>
                    <a:bodyPr/>
                    <a:lstStyle/>
                    <a:p>
                      <a:r>
                        <a:rPr lang="en-US" dirty="0"/>
                        <a:t>Predicted S</a:t>
                      </a:r>
                    </a:p>
                  </a:txBody>
                  <a:tcPr marL="185569" marR="185569"/>
                </a:tc>
                <a:extLst>
                  <a:ext uri="{0D108BD9-81ED-4DB2-BD59-A6C34878D82A}">
                    <a16:rowId xmlns:a16="http://schemas.microsoft.com/office/drawing/2014/main" val="1562589386"/>
                  </a:ext>
                </a:extLst>
              </a:tr>
              <a:tr h="374684">
                <a:tc>
                  <a:txBody>
                    <a:bodyPr/>
                    <a:lstStyle/>
                    <a:p>
                      <a:r>
                        <a:rPr lang="en-US" dirty="0"/>
                        <a:t>Observed R</a:t>
                      </a:r>
                    </a:p>
                  </a:txBody>
                  <a:tcPr marL="185569" marR="185569"/>
                </a:tc>
                <a:tc>
                  <a:txBody>
                    <a:bodyPr/>
                    <a:lstStyle/>
                    <a:p>
                      <a:r>
                        <a:rPr lang="en-US" b="1" dirty="0"/>
                        <a:t>292</a:t>
                      </a:r>
                    </a:p>
                  </a:txBody>
                  <a:tcPr marL="185569" marR="185569"/>
                </a:tc>
                <a:tc>
                  <a:txBody>
                    <a:bodyPr/>
                    <a:lstStyle/>
                    <a:p>
                      <a:r>
                        <a:rPr lang="en-US" dirty="0"/>
                        <a:t>189</a:t>
                      </a:r>
                    </a:p>
                  </a:txBody>
                  <a:tcPr marL="185569" marR="185569"/>
                </a:tc>
                <a:extLst>
                  <a:ext uri="{0D108BD9-81ED-4DB2-BD59-A6C34878D82A}">
                    <a16:rowId xmlns:a16="http://schemas.microsoft.com/office/drawing/2014/main" val="1426797567"/>
                  </a:ext>
                </a:extLst>
              </a:tr>
              <a:tr h="374684">
                <a:tc>
                  <a:txBody>
                    <a:bodyPr/>
                    <a:lstStyle/>
                    <a:p>
                      <a:r>
                        <a:rPr lang="en-US" dirty="0"/>
                        <a:t>Observed S</a:t>
                      </a:r>
                    </a:p>
                  </a:txBody>
                  <a:tcPr marL="185569" marR="185569"/>
                </a:tc>
                <a:tc>
                  <a:txBody>
                    <a:bodyPr/>
                    <a:lstStyle/>
                    <a:p>
                      <a:r>
                        <a:rPr lang="en-US" dirty="0"/>
                        <a:t>109</a:t>
                      </a:r>
                    </a:p>
                  </a:txBody>
                  <a:tcPr marL="185569" marR="185569"/>
                </a:tc>
                <a:tc>
                  <a:txBody>
                    <a:bodyPr/>
                    <a:lstStyle/>
                    <a:p>
                      <a:r>
                        <a:rPr lang="en-US" b="1" dirty="0"/>
                        <a:t>576</a:t>
                      </a:r>
                    </a:p>
                  </a:txBody>
                  <a:tcPr marL="185569" marR="185569"/>
                </a:tc>
                <a:extLst>
                  <a:ext uri="{0D108BD9-81ED-4DB2-BD59-A6C34878D82A}">
                    <a16:rowId xmlns:a16="http://schemas.microsoft.com/office/drawing/2014/main" val="4093339325"/>
                  </a:ext>
                </a:extLst>
              </a:tr>
            </a:tbl>
          </a:graphicData>
        </a:graphic>
      </p:graphicFrame>
      <p:sp>
        <p:nvSpPr>
          <p:cNvPr id="4" name="Content Placeholder 3">
            <a:extLst>
              <a:ext uri="{FF2B5EF4-FFF2-40B4-BE49-F238E27FC236}">
                <a16:creationId xmlns:a16="http://schemas.microsoft.com/office/drawing/2014/main" id="{80D49B2E-05CA-E447-A308-58B7D9B2DEF0}"/>
              </a:ext>
            </a:extLst>
          </p:cNvPr>
          <p:cNvSpPr>
            <a:spLocks noGrp="1"/>
          </p:cNvSpPr>
          <p:nvPr>
            <p:ph sz="half" idx="4294967295"/>
          </p:nvPr>
        </p:nvSpPr>
        <p:spPr>
          <a:xfrm>
            <a:off x="6459794" y="877173"/>
            <a:ext cx="5181600" cy="4097337"/>
          </a:xfrm>
        </p:spPr>
        <p:txBody>
          <a:bodyPr>
            <a:normAutofit fontScale="85000" lnSpcReduction="20000"/>
          </a:bodyPr>
          <a:lstStyle/>
          <a:p>
            <a:r>
              <a:rPr lang="en-US" sz="2200" dirty="0"/>
              <a:t>Adding efflux pumps (“EFFLUX” under subclass) lowers the very major errors, but increases the major errors:</a:t>
            </a:r>
          </a:p>
          <a:p>
            <a:pPr lvl="1"/>
            <a:r>
              <a:rPr lang="en-US" sz="1900" dirty="0"/>
              <a:t>all 51 SXT resistant isolates that are called as susceptible would be 'fixed', but 48 SXT susceptible isolates then would predicted to be resistant.</a:t>
            </a:r>
          </a:p>
          <a:p>
            <a:pPr lvl="1"/>
            <a:r>
              <a:rPr lang="en-US" sz="1900" dirty="0"/>
              <a:t>All 31 AN resistant isolates that are predicted susceptible vanish, but 60 AN isolates susceptible isolates then would predicted to be resistant.</a:t>
            </a:r>
          </a:p>
          <a:p>
            <a:r>
              <a:rPr lang="en-US" sz="2400" dirty="0"/>
              <a:t>This means you can’t ‘plug and chug’ the analysis for some organisms</a:t>
            </a:r>
          </a:p>
          <a:p>
            <a:r>
              <a:rPr lang="en-US" sz="2400" dirty="0"/>
              <a:t>Additional analysis and benchwork needed</a:t>
            </a:r>
          </a:p>
          <a:p>
            <a:r>
              <a:rPr lang="en-US" sz="2400" b="1" dirty="0"/>
              <a:t>We need more genomes with susceptibility data to improve genome-based prediction </a:t>
            </a:r>
          </a:p>
          <a:p>
            <a:endParaRPr lang="en-US" sz="2200" dirty="0"/>
          </a:p>
          <a:p>
            <a:pPr lvl="1"/>
            <a:endParaRPr lang="en-US" sz="1800" dirty="0"/>
          </a:p>
        </p:txBody>
      </p:sp>
      <p:sp>
        <p:nvSpPr>
          <p:cNvPr id="6" name="TextBox 5">
            <a:extLst>
              <a:ext uri="{FF2B5EF4-FFF2-40B4-BE49-F238E27FC236}">
                <a16:creationId xmlns:a16="http://schemas.microsoft.com/office/drawing/2014/main" id="{FC010EDF-5508-DF49-8ECD-128CC89BEC0B}"/>
              </a:ext>
            </a:extLst>
          </p:cNvPr>
          <p:cNvSpPr txBox="1"/>
          <p:nvPr/>
        </p:nvSpPr>
        <p:spPr>
          <a:xfrm>
            <a:off x="1120666" y="2110011"/>
            <a:ext cx="476450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PPV = 0.73</a:t>
            </a:r>
          </a:p>
          <a:p>
            <a:pPr marL="285750" indent="-285750">
              <a:buFont typeface="Arial" panose="020B0604020202020204" pitchFamily="34" charset="0"/>
              <a:buChar char="•"/>
            </a:pPr>
            <a:r>
              <a:rPr lang="en-US" dirty="0"/>
              <a:t>NPV = 0.75</a:t>
            </a:r>
          </a:p>
          <a:p>
            <a:pPr marL="285750" indent="-285750">
              <a:buFont typeface="Arial" panose="020B0604020202020204" pitchFamily="34" charset="0"/>
              <a:buChar char="•"/>
            </a:pPr>
            <a:r>
              <a:rPr lang="en-US" dirty="0"/>
              <a:t>The 189 very major errors are mostly amikacin and trimethoprim-sulfamethoxazole (1 FEP, 31 AN, 1 G, 51 SXT, 49 SAM, 56 TZP)</a:t>
            </a:r>
          </a:p>
          <a:p>
            <a:pPr marL="285750" indent="-285750">
              <a:buFont typeface="Arial" panose="020B0604020202020204" pitchFamily="34" charset="0"/>
              <a:buChar char="•"/>
            </a:pPr>
            <a:r>
              <a:rPr lang="en-US" dirty="0"/>
              <a:t>The 109 major errors are distributed across the beta-lactamases and minocycline (1 AN, 51 FEP, 2 G, 36 IPM, 19 MI)</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6D5FD54A-FB6B-2446-97B5-D6D2649BF03B}"/>
              </a:ext>
            </a:extLst>
          </p:cNvPr>
          <p:cNvSpPr txBox="1"/>
          <p:nvPr/>
        </p:nvSpPr>
        <p:spPr>
          <a:xfrm>
            <a:off x="1140542" y="4955462"/>
            <a:ext cx="10213258" cy="1077218"/>
          </a:xfrm>
          <a:prstGeom prst="rect">
            <a:avLst/>
          </a:prstGeom>
          <a:noFill/>
          <a:ln w="12700">
            <a:solidFill>
              <a:srgbClr val="FFC000"/>
            </a:solidFill>
          </a:ln>
        </p:spPr>
        <p:txBody>
          <a:bodyPr wrap="square" rtlCol="0">
            <a:spAutoFit/>
          </a:bodyPr>
          <a:lstStyle/>
          <a:p>
            <a:pPr marL="285750" indent="-285750">
              <a:buFont typeface="Arial" panose="020B0604020202020204" pitchFamily="34" charset="0"/>
              <a:buChar char="•"/>
            </a:pPr>
            <a:r>
              <a:rPr lang="en-US" sz="1600" dirty="0">
                <a:latin typeface="Courier" pitchFamily="2" charset="0"/>
              </a:rPr>
              <a:t>grep BETA-LACTAM ~/project1/step5/</a:t>
            </a:r>
            <a:r>
              <a:rPr lang="en-US" sz="1600" dirty="0" err="1">
                <a:latin typeface="Courier" pitchFamily="2" charset="0"/>
              </a:rPr>
              <a:t>amrfinder</a:t>
            </a:r>
            <a:r>
              <a:rPr lang="en-US" sz="1600" dirty="0">
                <a:latin typeface="Courier" pitchFamily="2" charset="0"/>
              </a:rPr>
              <a:t>/ERR3653785.amrfinder</a:t>
            </a:r>
          </a:p>
          <a:p>
            <a:pPr marL="742950" lvl="1" indent="-285750">
              <a:buFont typeface="Arial" panose="020B0604020202020204" pitchFamily="34" charset="0"/>
              <a:buChar char="•"/>
            </a:pPr>
            <a:r>
              <a:rPr lang="en-US" sz="1600" dirty="0">
                <a:latin typeface="Helvetica" pitchFamily="2" charset="0"/>
              </a:rPr>
              <a:t>Will see two beta-lactamases, one is a cephalosporin and one is a </a:t>
            </a:r>
            <a:r>
              <a:rPr lang="en-US" sz="1600" dirty="0" err="1">
                <a:latin typeface="Helvetica" pitchFamily="2" charset="0"/>
              </a:rPr>
              <a:t>carbapenemase</a:t>
            </a:r>
            <a:endParaRPr lang="en-US" sz="1600" dirty="0">
              <a:latin typeface="Helvetica" pitchFamily="2" charset="0"/>
            </a:endParaRPr>
          </a:p>
          <a:p>
            <a:pPr marL="285750" indent="-285750">
              <a:buFont typeface="Arial" panose="020B0604020202020204" pitchFamily="34" charset="0"/>
              <a:buChar char="•"/>
            </a:pPr>
            <a:r>
              <a:rPr lang="en-US" sz="1600" dirty="0">
                <a:latin typeface="Courier" pitchFamily="2" charset="0"/>
              </a:rPr>
              <a:t>grep ERR3653785 ~/project1/step6/</a:t>
            </a:r>
            <a:r>
              <a:rPr lang="en-US" sz="1600" dirty="0" err="1">
                <a:latin typeface="Courier" pitchFamily="2" charset="0"/>
              </a:rPr>
              <a:t>disagreements.tab</a:t>
            </a:r>
            <a:endParaRPr lang="en-US" sz="1600" dirty="0">
              <a:latin typeface="Courier" pitchFamily="2" charset="0"/>
            </a:endParaRPr>
          </a:p>
          <a:p>
            <a:pPr marL="742950" lvl="1" indent="-285750">
              <a:buFont typeface="Arial" panose="020B0604020202020204" pitchFamily="34" charset="0"/>
              <a:buChar char="•"/>
            </a:pPr>
            <a:r>
              <a:rPr lang="en-US" sz="1600" dirty="0">
                <a:latin typeface="Helvetica" pitchFamily="2" charset="0"/>
              </a:rPr>
              <a:t>These are phenotypically susceptible, but predicted resistant</a:t>
            </a:r>
          </a:p>
        </p:txBody>
      </p:sp>
    </p:spTree>
    <p:extLst>
      <p:ext uri="{BB962C8B-B14F-4D97-AF65-F5344CB8AC3E}">
        <p14:creationId xmlns:p14="http://schemas.microsoft.com/office/powerpoint/2010/main" val="1177584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671CA-11C5-C54F-8636-8D6A094ACAB7}"/>
              </a:ext>
            </a:extLst>
          </p:cNvPr>
          <p:cNvSpPr>
            <a:spLocks noGrp="1"/>
          </p:cNvSpPr>
          <p:nvPr>
            <p:ph type="title"/>
          </p:nvPr>
        </p:nvSpPr>
        <p:spPr/>
        <p:txBody>
          <a:bodyPr/>
          <a:lstStyle/>
          <a:p>
            <a:r>
              <a:rPr lang="en-US" dirty="0"/>
              <a:t>Two Examples of Prediction Errors</a:t>
            </a:r>
          </a:p>
        </p:txBody>
      </p:sp>
      <p:sp>
        <p:nvSpPr>
          <p:cNvPr id="3" name="Content Placeholder 2">
            <a:extLst>
              <a:ext uri="{FF2B5EF4-FFF2-40B4-BE49-F238E27FC236}">
                <a16:creationId xmlns:a16="http://schemas.microsoft.com/office/drawing/2014/main" id="{84917071-DFAC-E945-9F31-2592489B16B5}"/>
              </a:ext>
            </a:extLst>
          </p:cNvPr>
          <p:cNvSpPr>
            <a:spLocks noGrp="1"/>
          </p:cNvSpPr>
          <p:nvPr>
            <p:ph idx="1"/>
          </p:nvPr>
        </p:nvSpPr>
        <p:spPr/>
        <p:txBody>
          <a:bodyPr/>
          <a:lstStyle/>
          <a:p>
            <a:r>
              <a:rPr lang="en-US" dirty="0">
                <a:latin typeface="Courier" pitchFamily="2" charset="0"/>
              </a:rPr>
              <a:t>grep BETA-LACTAM ~/project1/step5/</a:t>
            </a:r>
            <a:r>
              <a:rPr lang="en-US" dirty="0" err="1">
                <a:latin typeface="Courier" pitchFamily="2" charset="0"/>
              </a:rPr>
              <a:t>amrfinder</a:t>
            </a:r>
            <a:r>
              <a:rPr lang="en-US" dirty="0">
                <a:latin typeface="Courier" pitchFamily="2" charset="0"/>
              </a:rPr>
              <a:t>/ERR3653785.amrfinder</a:t>
            </a:r>
          </a:p>
          <a:p>
            <a:pPr lvl="1"/>
            <a:r>
              <a:rPr lang="en-US" dirty="0">
                <a:latin typeface="Helvetica" pitchFamily="2" charset="0"/>
              </a:rPr>
              <a:t>Will see two beta-lactamases, one is a cephalosporin and one is a </a:t>
            </a:r>
            <a:r>
              <a:rPr lang="en-US" dirty="0" err="1">
                <a:latin typeface="Helvetica" pitchFamily="2" charset="0"/>
              </a:rPr>
              <a:t>carbapenemase</a:t>
            </a:r>
            <a:endParaRPr lang="en-US" dirty="0">
              <a:latin typeface="Helvetica" pitchFamily="2" charset="0"/>
            </a:endParaRPr>
          </a:p>
          <a:p>
            <a:r>
              <a:rPr lang="en-US" dirty="0">
                <a:latin typeface="Courier" pitchFamily="2" charset="0"/>
              </a:rPr>
              <a:t>grep ERR3653785 ~/project1/step6/</a:t>
            </a:r>
            <a:r>
              <a:rPr lang="en-US" dirty="0" err="1">
                <a:latin typeface="Courier" pitchFamily="2" charset="0"/>
              </a:rPr>
              <a:t>disagreements.tab</a:t>
            </a:r>
            <a:endParaRPr lang="en-US" dirty="0">
              <a:latin typeface="Courier" pitchFamily="2" charset="0"/>
            </a:endParaRPr>
          </a:p>
          <a:p>
            <a:pPr lvl="1"/>
            <a:r>
              <a:rPr lang="en-US" dirty="0">
                <a:latin typeface="Helvetica" pitchFamily="2" charset="0"/>
              </a:rPr>
              <a:t>These are phenotypically susceptible, but predicted resistant</a:t>
            </a:r>
          </a:p>
          <a:p>
            <a:pPr lvl="1"/>
            <a:endParaRPr lang="en-US" dirty="0">
              <a:latin typeface="Helvetica" pitchFamily="2" charset="0"/>
            </a:endParaRPr>
          </a:p>
          <a:p>
            <a:pPr lvl="1"/>
            <a:endParaRPr lang="en-US" dirty="0">
              <a:latin typeface="Helvetica" pitchFamily="2" charset="0"/>
            </a:endParaRPr>
          </a:p>
        </p:txBody>
      </p:sp>
    </p:spTree>
    <p:extLst>
      <p:ext uri="{BB962C8B-B14F-4D97-AF65-F5344CB8AC3E}">
        <p14:creationId xmlns:p14="http://schemas.microsoft.com/office/powerpoint/2010/main" val="121964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9BE5B-5CEA-426C-B920-763542EEBDB9}"/>
              </a:ext>
            </a:extLst>
          </p:cNvPr>
          <p:cNvSpPr/>
          <p:nvPr/>
        </p:nvSpPr>
        <p:spPr>
          <a:xfrm>
            <a:off x="678426" y="2652743"/>
            <a:ext cx="637130" cy="34806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BFEF123-8FD0-4F39-BDA3-36741C006A77}"/>
              </a:ext>
            </a:extLst>
          </p:cNvPr>
          <p:cNvSpPr/>
          <p:nvPr/>
        </p:nvSpPr>
        <p:spPr>
          <a:xfrm>
            <a:off x="678426" y="3205852"/>
            <a:ext cx="637130" cy="348062"/>
          </a:xfrm>
          <a:prstGeom prst="rect">
            <a:avLst/>
          </a:prstGeom>
          <a:solidFill>
            <a:schemeClr val="accent5">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EC3E2A-27CD-4285-A6E1-7CB126D7D20E}"/>
              </a:ext>
            </a:extLst>
          </p:cNvPr>
          <p:cNvSpPr/>
          <p:nvPr/>
        </p:nvSpPr>
        <p:spPr>
          <a:xfrm>
            <a:off x="677443" y="3758961"/>
            <a:ext cx="637130" cy="34806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AB4B946-9140-4580-8CF2-450399E1E390}"/>
              </a:ext>
            </a:extLst>
          </p:cNvPr>
          <p:cNvSpPr/>
          <p:nvPr/>
        </p:nvSpPr>
        <p:spPr>
          <a:xfrm>
            <a:off x="677443" y="4338673"/>
            <a:ext cx="637130" cy="34806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C77C79-B53F-4A4E-BFB9-C4678EC10CC1}"/>
              </a:ext>
            </a:extLst>
          </p:cNvPr>
          <p:cNvSpPr/>
          <p:nvPr/>
        </p:nvSpPr>
        <p:spPr>
          <a:xfrm>
            <a:off x="677443" y="4867810"/>
            <a:ext cx="637130" cy="3480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BF8EE82-7F4F-4B63-951A-045EAD86AA0F}"/>
              </a:ext>
            </a:extLst>
          </p:cNvPr>
          <p:cNvSpPr/>
          <p:nvPr/>
        </p:nvSpPr>
        <p:spPr>
          <a:xfrm>
            <a:off x="678426" y="2147365"/>
            <a:ext cx="637130" cy="3480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D703E3-922F-491C-807F-80A773102BC1}"/>
              </a:ext>
            </a:extLst>
          </p:cNvPr>
          <p:cNvSpPr txBox="1"/>
          <p:nvPr/>
        </p:nvSpPr>
        <p:spPr>
          <a:xfrm>
            <a:off x="677443" y="1014757"/>
            <a:ext cx="8488862" cy="5078313"/>
          </a:xfrm>
          <a:prstGeom prst="rect">
            <a:avLst/>
          </a:prstGeom>
          <a:noFill/>
        </p:spPr>
        <p:txBody>
          <a:bodyPr wrap="none" rtlCol="0">
            <a:spAutoFit/>
          </a:bodyPr>
          <a:lstStyle/>
          <a:p>
            <a:r>
              <a:rPr lang="en-US" b="1" u="sng"/>
              <a:t>Summary: Project 1</a:t>
            </a:r>
          </a:p>
          <a:p>
            <a:endParaRPr lang="en-US"/>
          </a:p>
          <a:p>
            <a:r>
              <a:rPr lang="en-US"/>
              <a:t>In this project we introduced:</a:t>
            </a:r>
          </a:p>
          <a:p>
            <a:endParaRPr lang="en-US"/>
          </a:p>
          <a:p>
            <a:r>
              <a:rPr lang="en-US"/>
              <a:t>Step1. Using SRA toolkit to quickly access SRA data</a:t>
            </a:r>
          </a:p>
          <a:p>
            <a:r>
              <a:rPr lang="en-US"/>
              <a:t> </a:t>
            </a:r>
          </a:p>
          <a:p>
            <a:r>
              <a:rPr lang="en-US"/>
              <a:t>Step2. Assembling using SKESA and dsub </a:t>
            </a:r>
          </a:p>
          <a:p>
            <a:endParaRPr lang="en-US"/>
          </a:p>
          <a:p>
            <a:r>
              <a:rPr lang="en-US"/>
              <a:t>Step3. Run AMRFinderPlus on the assemblies to obtain the genotypes for the assemblies</a:t>
            </a:r>
          </a:p>
          <a:p>
            <a:endParaRPr lang="en-US"/>
          </a:p>
          <a:p>
            <a:r>
              <a:rPr lang="en-US"/>
              <a:t>Step4. Obtain AST data from the paper</a:t>
            </a:r>
          </a:p>
          <a:p>
            <a:endParaRPr lang="en-US"/>
          </a:p>
          <a:p>
            <a:r>
              <a:rPr lang="en-US"/>
              <a:t>Step5. Predict phenotypes from AMRFinderPlus based on subclass</a:t>
            </a:r>
          </a:p>
          <a:p>
            <a:endParaRPr lang="en-US"/>
          </a:p>
          <a:p>
            <a:r>
              <a:rPr lang="en-US"/>
              <a:t>Step6. Compare predicted vs. real phenotypes and list the discrepancies</a:t>
            </a:r>
          </a:p>
          <a:p>
            <a:endParaRPr lang="en-US"/>
          </a:p>
          <a:p>
            <a:r>
              <a:rPr lang="en-US"/>
              <a:t>Discuss issues with genotype/phenotype predictions</a:t>
            </a:r>
          </a:p>
          <a:p>
            <a:endParaRPr lang="en-US"/>
          </a:p>
        </p:txBody>
      </p:sp>
    </p:spTree>
    <p:extLst>
      <p:ext uri="{BB962C8B-B14F-4D97-AF65-F5344CB8AC3E}">
        <p14:creationId xmlns:p14="http://schemas.microsoft.com/office/powerpoint/2010/main" val="1531338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F1B154-89C4-4120-BBA6-4FF49693F960}"/>
              </a:ext>
            </a:extLst>
          </p:cNvPr>
          <p:cNvSpPr txBox="1"/>
          <p:nvPr/>
        </p:nvSpPr>
        <p:spPr>
          <a:xfrm>
            <a:off x="3510115" y="2401038"/>
            <a:ext cx="4370299" cy="1754326"/>
          </a:xfrm>
          <a:prstGeom prst="rect">
            <a:avLst/>
          </a:prstGeom>
          <a:noFill/>
        </p:spPr>
        <p:txBody>
          <a:bodyPr wrap="none" rtlCol="0">
            <a:spAutoFit/>
          </a:bodyPr>
          <a:lstStyle/>
          <a:p>
            <a:r>
              <a:rPr lang="en-US" sz="3600"/>
              <a:t>Biobreak ~ 10 minutes</a:t>
            </a:r>
          </a:p>
          <a:p>
            <a:endParaRPr lang="en-US" sz="3600"/>
          </a:p>
          <a:p>
            <a:r>
              <a:rPr lang="en-US" sz="3600"/>
              <a:t>Back at 10:40 AM EDT</a:t>
            </a:r>
          </a:p>
        </p:txBody>
      </p:sp>
    </p:spTree>
    <p:extLst>
      <p:ext uri="{BB962C8B-B14F-4D97-AF65-F5344CB8AC3E}">
        <p14:creationId xmlns:p14="http://schemas.microsoft.com/office/powerpoint/2010/main" val="4011657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963C92-1308-4139-8BDF-092D1EF32DB5}"/>
              </a:ext>
            </a:extLst>
          </p:cNvPr>
          <p:cNvSpPr txBox="1"/>
          <p:nvPr/>
        </p:nvSpPr>
        <p:spPr>
          <a:xfrm>
            <a:off x="637130" y="1623907"/>
            <a:ext cx="11033790" cy="2677656"/>
          </a:xfrm>
          <a:prstGeom prst="rect">
            <a:avLst/>
          </a:prstGeom>
          <a:noFill/>
        </p:spPr>
        <p:txBody>
          <a:bodyPr wrap="none" rtlCol="0">
            <a:spAutoFit/>
          </a:bodyPr>
          <a:lstStyle/>
          <a:p>
            <a:r>
              <a:rPr lang="en-US" sz="2400">
                <a:latin typeface="Abadi" panose="020B0604020104020204" pitchFamily="34" charset="0"/>
              </a:rPr>
              <a:t>Project2. For the Acinetobacter s6 cluster, compare to the Kuwaiti isolates</a:t>
            </a:r>
          </a:p>
          <a:p>
            <a:endParaRPr lang="en-US" sz="2400">
              <a:latin typeface="Abadi" panose="020B0604020104020204" pitchFamily="34" charset="0"/>
            </a:endParaRPr>
          </a:p>
          <a:p>
            <a:r>
              <a:rPr lang="en-US" sz="2400">
                <a:latin typeface="Abadi" panose="020B0604020104020204" pitchFamily="34" charset="0"/>
              </a:rPr>
              <a:t>	a. Use Pathogen Detection to examine and obtain Kuwaiti isolates genomes</a:t>
            </a:r>
          </a:p>
          <a:p>
            <a:endParaRPr lang="en-US" sz="2400">
              <a:latin typeface="Abadi" panose="020B0604020104020204" pitchFamily="34" charset="0"/>
            </a:endParaRPr>
          </a:p>
          <a:p>
            <a:r>
              <a:rPr lang="en-US" sz="2400">
                <a:latin typeface="Abadi" panose="020B0604020104020204" pitchFamily="34" charset="0"/>
              </a:rPr>
              <a:t>	b. Use metadata for the s6 cluster to pull out genomes from the s6 set</a:t>
            </a:r>
          </a:p>
          <a:p>
            <a:endParaRPr lang="en-US" sz="2400">
              <a:latin typeface="Abadi" panose="020B0604020104020204" pitchFamily="34" charset="0"/>
            </a:endParaRPr>
          </a:p>
          <a:p>
            <a:r>
              <a:rPr lang="en-US" sz="2400">
                <a:latin typeface="Abadi" panose="020B0604020104020204" pitchFamily="34" charset="0"/>
              </a:rPr>
              <a:t>	c. compare using MUMMER and parsnp</a:t>
            </a:r>
          </a:p>
        </p:txBody>
      </p:sp>
    </p:spTree>
    <p:extLst>
      <p:ext uri="{BB962C8B-B14F-4D97-AF65-F5344CB8AC3E}">
        <p14:creationId xmlns:p14="http://schemas.microsoft.com/office/powerpoint/2010/main" val="172985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78A6AC0-75A8-4323-ABA3-C64D7AE79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65" y="588295"/>
            <a:ext cx="9221135" cy="529865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B951D5B-944F-4560-AF45-29D11E4C2D18}"/>
              </a:ext>
            </a:extLst>
          </p:cNvPr>
          <p:cNvSpPr/>
          <p:nvPr/>
        </p:nvSpPr>
        <p:spPr>
          <a:xfrm>
            <a:off x="3363497" y="6149268"/>
            <a:ext cx="7616188" cy="584775"/>
          </a:xfrm>
          <a:prstGeom prst="rect">
            <a:avLst/>
          </a:prstGeom>
        </p:spPr>
        <p:txBody>
          <a:bodyPr wrap="none">
            <a:spAutoFit/>
          </a:bodyPr>
          <a:lstStyle/>
          <a:p>
            <a:r>
              <a:rPr lang="en-US" sz="1600">
                <a:latin typeface="Abadi" panose="020B0604020104020204" pitchFamily="34" charset="0"/>
              </a:rPr>
              <a:t>Figure 5. Multispecies analysis of phylogenetic relationships between environmental </a:t>
            </a:r>
          </a:p>
          <a:p>
            <a:r>
              <a:rPr lang="en-US" sz="1600">
                <a:latin typeface="Abadi" panose="020B0604020104020204" pitchFamily="34" charset="0"/>
              </a:rPr>
              <a:t>and patient genomes. Chng, </a:t>
            </a:r>
            <a:r>
              <a:rPr lang="en-US" sz="1600" i="1">
                <a:latin typeface="Abadi" panose="020B0604020104020204" pitchFamily="34" charset="0"/>
              </a:rPr>
              <a:t>et al</a:t>
            </a:r>
            <a:r>
              <a:rPr lang="en-US" sz="1600">
                <a:latin typeface="Abadi" panose="020B0604020104020204" pitchFamily="34" charset="0"/>
              </a:rPr>
              <a:t>. 2020</a:t>
            </a:r>
          </a:p>
        </p:txBody>
      </p:sp>
      <p:sp>
        <p:nvSpPr>
          <p:cNvPr id="2" name="TextBox 1">
            <a:extLst>
              <a:ext uri="{FF2B5EF4-FFF2-40B4-BE49-F238E27FC236}">
                <a16:creationId xmlns:a16="http://schemas.microsoft.com/office/drawing/2014/main" id="{8D7F7472-DD1D-4E70-941B-058F67628E5B}"/>
              </a:ext>
            </a:extLst>
          </p:cNvPr>
          <p:cNvSpPr txBox="1"/>
          <p:nvPr/>
        </p:nvSpPr>
        <p:spPr>
          <a:xfrm>
            <a:off x="9785267" y="1211284"/>
            <a:ext cx="1951175" cy="1477328"/>
          </a:xfrm>
          <a:prstGeom prst="rect">
            <a:avLst/>
          </a:prstGeom>
          <a:noFill/>
        </p:spPr>
        <p:txBody>
          <a:bodyPr wrap="none" rtlCol="0">
            <a:spAutoFit/>
          </a:bodyPr>
          <a:lstStyle/>
          <a:p>
            <a:r>
              <a:rPr lang="en-US"/>
              <a:t>leaf nodes reflect</a:t>
            </a:r>
          </a:p>
          <a:p>
            <a:r>
              <a:rPr lang="en-US"/>
              <a:t>clusters of related</a:t>
            </a:r>
          </a:p>
          <a:p>
            <a:r>
              <a:rPr lang="en-US"/>
              <a:t>genomes, not </a:t>
            </a:r>
          </a:p>
          <a:p>
            <a:r>
              <a:rPr lang="en-US"/>
              <a:t>individual isolate</a:t>
            </a:r>
          </a:p>
          <a:p>
            <a:r>
              <a:rPr lang="en-US"/>
              <a:t>genomes</a:t>
            </a:r>
          </a:p>
        </p:txBody>
      </p:sp>
      <p:sp>
        <p:nvSpPr>
          <p:cNvPr id="6" name="Arrow: Right 5">
            <a:extLst>
              <a:ext uri="{FF2B5EF4-FFF2-40B4-BE49-F238E27FC236}">
                <a16:creationId xmlns:a16="http://schemas.microsoft.com/office/drawing/2014/main" id="{7A974742-B0D5-41EF-9A55-F12A1D001F16}"/>
              </a:ext>
            </a:extLst>
          </p:cNvPr>
          <p:cNvSpPr/>
          <p:nvPr/>
        </p:nvSpPr>
        <p:spPr>
          <a:xfrm rot="10800000">
            <a:off x="2939143" y="2611421"/>
            <a:ext cx="486884" cy="23271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AA016D2-6185-46C5-8807-001475A20CA9}"/>
              </a:ext>
            </a:extLst>
          </p:cNvPr>
          <p:cNvCxnSpPr>
            <a:cxnSpLocks/>
          </p:cNvCxnSpPr>
          <p:nvPr/>
        </p:nvCxnSpPr>
        <p:spPr>
          <a:xfrm flipV="1">
            <a:off x="3420089" y="415638"/>
            <a:ext cx="130630" cy="23121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F7A1A1-371A-4E98-8CC0-2A244F8884EA}"/>
              </a:ext>
            </a:extLst>
          </p:cNvPr>
          <p:cNvSpPr txBox="1"/>
          <p:nvPr/>
        </p:nvSpPr>
        <p:spPr>
          <a:xfrm>
            <a:off x="3610099" y="138573"/>
            <a:ext cx="4818948" cy="369332"/>
          </a:xfrm>
          <a:prstGeom prst="rect">
            <a:avLst/>
          </a:prstGeom>
          <a:noFill/>
        </p:spPr>
        <p:txBody>
          <a:bodyPr wrap="none" rtlCol="0">
            <a:spAutoFit/>
          </a:bodyPr>
          <a:lstStyle/>
          <a:p>
            <a:r>
              <a:rPr lang="en-US"/>
              <a:t>We will examine this cluster (part 2, see below)</a:t>
            </a:r>
          </a:p>
        </p:txBody>
      </p:sp>
    </p:spTree>
    <p:extLst>
      <p:ext uri="{BB962C8B-B14F-4D97-AF65-F5344CB8AC3E}">
        <p14:creationId xmlns:p14="http://schemas.microsoft.com/office/powerpoint/2010/main" val="3058151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20BFDD-3073-4FA5-BBFC-B3C5C8DE89EC}"/>
              </a:ext>
            </a:extLst>
          </p:cNvPr>
          <p:cNvSpPr txBox="1"/>
          <p:nvPr/>
        </p:nvSpPr>
        <p:spPr>
          <a:xfrm>
            <a:off x="1345052" y="292493"/>
            <a:ext cx="7617213" cy="6001643"/>
          </a:xfrm>
          <a:prstGeom prst="rect">
            <a:avLst/>
          </a:prstGeom>
          <a:noFill/>
        </p:spPr>
        <p:txBody>
          <a:bodyPr wrap="none" rtlCol="0">
            <a:spAutoFit/>
          </a:bodyPr>
          <a:lstStyle/>
          <a:p>
            <a:r>
              <a:rPr lang="en-US" sz="3200" b="1" u="sng"/>
              <a:t>Setup</a:t>
            </a:r>
          </a:p>
          <a:p>
            <a:endParaRPr lang="en-US" sz="3200"/>
          </a:p>
          <a:p>
            <a:r>
              <a:rPr lang="en-US" sz="3200"/>
              <a:t>login to GCP</a:t>
            </a:r>
          </a:p>
          <a:p>
            <a:endParaRPr lang="en-US" sz="3200"/>
          </a:p>
          <a:p>
            <a:r>
              <a:rPr lang="en-US" sz="3200"/>
              <a:t>create a VM and launch and log into the VM </a:t>
            </a:r>
          </a:p>
          <a:p>
            <a:endParaRPr lang="en-US" sz="3200"/>
          </a:p>
          <a:p>
            <a:r>
              <a:rPr lang="en-US" sz="3200"/>
              <a:t>create a cloud storage bucket</a:t>
            </a:r>
          </a:p>
          <a:p>
            <a:endParaRPr lang="en-US" sz="3200"/>
          </a:p>
          <a:p>
            <a:r>
              <a:rPr lang="en-US" sz="3200"/>
              <a:t>configure SRA Toolkit configuration</a:t>
            </a:r>
          </a:p>
          <a:p>
            <a:endParaRPr lang="en-US" sz="3200"/>
          </a:p>
          <a:p>
            <a:r>
              <a:rPr lang="en-US" sz="3200"/>
              <a:t>configure authorization</a:t>
            </a:r>
          </a:p>
          <a:p>
            <a:endParaRPr lang="en-US" sz="3200"/>
          </a:p>
        </p:txBody>
      </p:sp>
    </p:spTree>
    <p:extLst>
      <p:ext uri="{BB962C8B-B14F-4D97-AF65-F5344CB8AC3E}">
        <p14:creationId xmlns:p14="http://schemas.microsoft.com/office/powerpoint/2010/main" val="3197862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951D5B-944F-4560-AF45-29D11E4C2D18}"/>
              </a:ext>
            </a:extLst>
          </p:cNvPr>
          <p:cNvSpPr/>
          <p:nvPr/>
        </p:nvSpPr>
        <p:spPr>
          <a:xfrm>
            <a:off x="3363497" y="6149268"/>
            <a:ext cx="7616188" cy="584775"/>
          </a:xfrm>
          <a:prstGeom prst="rect">
            <a:avLst/>
          </a:prstGeom>
        </p:spPr>
        <p:txBody>
          <a:bodyPr wrap="none">
            <a:spAutoFit/>
          </a:bodyPr>
          <a:lstStyle/>
          <a:p>
            <a:r>
              <a:rPr lang="en-US" sz="1600">
                <a:latin typeface="Abadi" panose="020B0604020104020204" pitchFamily="34" charset="0"/>
              </a:rPr>
              <a:t>Figure 5. Multispecies analysis of phylogenetic relationships between environmental </a:t>
            </a:r>
          </a:p>
          <a:p>
            <a:r>
              <a:rPr lang="en-US" sz="1600">
                <a:latin typeface="Abadi" panose="020B0604020104020204" pitchFamily="34" charset="0"/>
              </a:rPr>
              <a:t>and patient genomes. Chng, </a:t>
            </a:r>
            <a:r>
              <a:rPr lang="en-US" sz="1600" i="1">
                <a:latin typeface="Abadi" panose="020B0604020104020204" pitchFamily="34" charset="0"/>
              </a:rPr>
              <a:t>et al</a:t>
            </a:r>
            <a:r>
              <a:rPr lang="en-US" sz="1600">
                <a:latin typeface="Abadi" panose="020B0604020104020204" pitchFamily="34" charset="0"/>
              </a:rPr>
              <a:t>. 2020</a:t>
            </a:r>
          </a:p>
        </p:txBody>
      </p:sp>
      <p:sp>
        <p:nvSpPr>
          <p:cNvPr id="6" name="Arrow: Right 5">
            <a:extLst>
              <a:ext uri="{FF2B5EF4-FFF2-40B4-BE49-F238E27FC236}">
                <a16:creationId xmlns:a16="http://schemas.microsoft.com/office/drawing/2014/main" id="{7A974742-B0D5-41EF-9A55-F12A1D001F16}"/>
              </a:ext>
            </a:extLst>
          </p:cNvPr>
          <p:cNvSpPr/>
          <p:nvPr/>
        </p:nvSpPr>
        <p:spPr>
          <a:xfrm rot="10800000">
            <a:off x="6928149" y="4552308"/>
            <a:ext cx="486884" cy="23271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C598B1-AB31-43DC-9F6C-AC52C5E44390}"/>
              </a:ext>
            </a:extLst>
          </p:cNvPr>
          <p:cNvPicPr>
            <a:picLocks noChangeAspect="1"/>
          </p:cNvPicPr>
          <p:nvPr/>
        </p:nvPicPr>
        <p:blipFill>
          <a:blip r:embed="rId2"/>
          <a:stretch>
            <a:fillRect/>
          </a:stretch>
        </p:blipFill>
        <p:spPr>
          <a:xfrm>
            <a:off x="310992" y="289068"/>
            <a:ext cx="6523574" cy="5583239"/>
          </a:xfrm>
          <a:prstGeom prst="rect">
            <a:avLst/>
          </a:prstGeom>
        </p:spPr>
      </p:pic>
      <p:sp>
        <p:nvSpPr>
          <p:cNvPr id="4" name="TextBox 3">
            <a:extLst>
              <a:ext uri="{FF2B5EF4-FFF2-40B4-BE49-F238E27FC236}">
                <a16:creationId xmlns:a16="http://schemas.microsoft.com/office/drawing/2014/main" id="{E92DE08F-8A2F-400C-A636-A3E0DAECAF53}"/>
              </a:ext>
            </a:extLst>
          </p:cNvPr>
          <p:cNvSpPr txBox="1"/>
          <p:nvPr/>
        </p:nvSpPr>
        <p:spPr>
          <a:xfrm>
            <a:off x="7568872" y="4484001"/>
            <a:ext cx="2514856" cy="369332"/>
          </a:xfrm>
          <a:prstGeom prst="rect">
            <a:avLst/>
          </a:prstGeom>
          <a:noFill/>
        </p:spPr>
        <p:txBody>
          <a:bodyPr wrap="none" rtlCol="0">
            <a:spAutoFit/>
          </a:bodyPr>
          <a:lstStyle/>
          <a:p>
            <a:r>
              <a:rPr lang="en-US"/>
              <a:t>s6 cluster of 27 genomes</a:t>
            </a:r>
          </a:p>
        </p:txBody>
      </p:sp>
      <p:pic>
        <p:nvPicPr>
          <p:cNvPr id="7" name="Picture 6">
            <a:extLst>
              <a:ext uri="{FF2B5EF4-FFF2-40B4-BE49-F238E27FC236}">
                <a16:creationId xmlns:a16="http://schemas.microsoft.com/office/drawing/2014/main" id="{E58D4E87-E847-4131-8B31-47A5ED3DF7F4}"/>
              </a:ext>
            </a:extLst>
          </p:cNvPr>
          <p:cNvPicPr>
            <a:picLocks noChangeAspect="1"/>
          </p:cNvPicPr>
          <p:nvPr/>
        </p:nvPicPr>
        <p:blipFill>
          <a:blip r:embed="rId3"/>
          <a:stretch>
            <a:fillRect/>
          </a:stretch>
        </p:blipFill>
        <p:spPr>
          <a:xfrm>
            <a:off x="6984192" y="1243827"/>
            <a:ext cx="5068192" cy="2544669"/>
          </a:xfrm>
          <a:prstGeom prst="rect">
            <a:avLst/>
          </a:prstGeom>
          <a:ln>
            <a:solidFill>
              <a:schemeClr val="accent1"/>
            </a:solidFill>
          </a:ln>
        </p:spPr>
      </p:pic>
    </p:spTree>
    <p:extLst>
      <p:ext uri="{BB962C8B-B14F-4D97-AF65-F5344CB8AC3E}">
        <p14:creationId xmlns:p14="http://schemas.microsoft.com/office/powerpoint/2010/main" val="2260465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66A3D-475B-47B4-A272-36ACAE39AF7F}"/>
              </a:ext>
            </a:extLst>
          </p:cNvPr>
          <p:cNvSpPr/>
          <p:nvPr/>
        </p:nvSpPr>
        <p:spPr>
          <a:xfrm>
            <a:off x="1001907" y="571698"/>
            <a:ext cx="8961120" cy="4154984"/>
          </a:xfrm>
          <a:prstGeom prst="rect">
            <a:avLst/>
          </a:prstGeom>
        </p:spPr>
        <p:txBody>
          <a:bodyPr wrap="square">
            <a:spAutoFit/>
          </a:bodyPr>
          <a:lstStyle/>
          <a:p>
            <a:r>
              <a:rPr lang="en-US" sz="2400">
                <a:solidFill>
                  <a:srgbClr val="000000"/>
                </a:solidFill>
                <a:latin typeface="MinionPro-Regular"/>
              </a:rPr>
              <a:t>To extend these observations, </a:t>
            </a:r>
            <a:r>
              <a:rPr lang="en-US" sz="2400" i="1">
                <a:solidFill>
                  <a:srgbClr val="000000"/>
                </a:solidFill>
                <a:latin typeface="MinionPro-It"/>
              </a:rPr>
              <a:t>A. baumannii </a:t>
            </a:r>
            <a:r>
              <a:rPr lang="en-US" sz="2400">
                <a:solidFill>
                  <a:srgbClr val="000000"/>
                </a:solidFill>
                <a:latin typeface="MinionPro-Regular"/>
              </a:rPr>
              <a:t>patient isolates</a:t>
            </a:r>
          </a:p>
          <a:p>
            <a:r>
              <a:rPr lang="en-US" sz="2400">
                <a:solidFill>
                  <a:srgbClr val="000000"/>
                </a:solidFill>
                <a:latin typeface="MinionPro-Regular"/>
              </a:rPr>
              <a:t>(</a:t>
            </a:r>
            <a:r>
              <a:rPr lang="en-US" sz="2400" i="1">
                <a:solidFill>
                  <a:srgbClr val="000000"/>
                </a:solidFill>
                <a:latin typeface="MinionPro-It"/>
              </a:rPr>
              <a:t>n </a:t>
            </a:r>
            <a:r>
              <a:rPr lang="en-US" sz="2400">
                <a:solidFill>
                  <a:srgbClr val="000000"/>
                </a:solidFill>
                <a:latin typeface="STIXGeneral-Regular"/>
              </a:rPr>
              <a:t>= </a:t>
            </a:r>
            <a:r>
              <a:rPr lang="en-US" sz="2400">
                <a:solidFill>
                  <a:srgbClr val="000000"/>
                </a:solidFill>
                <a:latin typeface="MinionPro-Regular"/>
              </a:rPr>
              <a:t>108) from a hospital surveillance cohort in Singapore established</a:t>
            </a:r>
          </a:p>
          <a:p>
            <a:r>
              <a:rPr lang="en-US" sz="2400">
                <a:solidFill>
                  <a:srgbClr val="000000"/>
                </a:solidFill>
                <a:latin typeface="STIXGeneral-Regular"/>
              </a:rPr>
              <a:t>&gt;</a:t>
            </a:r>
            <a:r>
              <a:rPr lang="en-US" sz="2400">
                <a:solidFill>
                  <a:srgbClr val="000000"/>
                </a:solidFill>
                <a:latin typeface="MinionPro-Regular"/>
              </a:rPr>
              <a:t>8 years ago were sequenced. </a:t>
            </a:r>
            <a:r>
              <a:rPr lang="en-US" sz="2400" b="1">
                <a:solidFill>
                  <a:srgbClr val="000000"/>
                </a:solidFill>
                <a:highlight>
                  <a:srgbClr val="00FFFF"/>
                </a:highlight>
                <a:latin typeface="MinionPro-Regular"/>
              </a:rPr>
              <a:t>Many isolate genomes from</a:t>
            </a:r>
          </a:p>
          <a:p>
            <a:r>
              <a:rPr lang="en-US" sz="2400" b="1">
                <a:solidFill>
                  <a:srgbClr val="000000"/>
                </a:solidFill>
                <a:highlight>
                  <a:srgbClr val="00FFFF"/>
                </a:highlight>
                <a:latin typeface="MinionPro-Regular"/>
              </a:rPr>
              <a:t>this cohort had high identity to our environmental genomes (s6,</a:t>
            </a:r>
          </a:p>
          <a:p>
            <a:r>
              <a:rPr lang="en-US" sz="2400" b="1">
                <a:solidFill>
                  <a:srgbClr val="000000"/>
                </a:solidFill>
                <a:highlight>
                  <a:srgbClr val="00FFFF"/>
                </a:highlight>
                <a:latin typeface="MinionPro-Regular"/>
              </a:rPr>
              <a:t>99.995% ANI) while being temporally separated by almost a</a:t>
            </a:r>
          </a:p>
          <a:p>
            <a:r>
              <a:rPr lang="en-US" sz="2400" b="1">
                <a:solidFill>
                  <a:srgbClr val="000000"/>
                </a:solidFill>
                <a:highlight>
                  <a:srgbClr val="00FFFF"/>
                </a:highlight>
                <a:latin typeface="MinionPro-Regular"/>
              </a:rPr>
              <a:t>decade</a:t>
            </a:r>
            <a:r>
              <a:rPr lang="en-US" sz="2400">
                <a:solidFill>
                  <a:srgbClr val="000000"/>
                </a:solidFill>
                <a:latin typeface="MinionPro-Regular"/>
              </a:rPr>
              <a:t>. ... Extending to a regional</a:t>
            </a:r>
          </a:p>
          <a:p>
            <a:r>
              <a:rPr lang="en-US" sz="2400">
                <a:solidFill>
                  <a:srgbClr val="000000"/>
                </a:solidFill>
                <a:latin typeface="MinionPro-Regular"/>
              </a:rPr>
              <a:t>context, analysis of </a:t>
            </a:r>
            <a:r>
              <a:rPr lang="en-US" sz="2400" i="1">
                <a:solidFill>
                  <a:srgbClr val="000000"/>
                </a:solidFill>
                <a:highlight>
                  <a:srgbClr val="00FFFF"/>
                </a:highlight>
                <a:latin typeface="MinionPro-It"/>
              </a:rPr>
              <a:t>A. baumannii </a:t>
            </a:r>
            <a:r>
              <a:rPr lang="en-US" sz="2400">
                <a:solidFill>
                  <a:srgbClr val="000000"/>
                </a:solidFill>
                <a:highlight>
                  <a:srgbClr val="00FFFF"/>
                </a:highlight>
                <a:latin typeface="MinionPro-Regular"/>
              </a:rPr>
              <a:t>patient isolates (</a:t>
            </a:r>
            <a:r>
              <a:rPr lang="en-US" sz="2400" i="1">
                <a:solidFill>
                  <a:srgbClr val="000000"/>
                </a:solidFill>
                <a:highlight>
                  <a:srgbClr val="00FFFF"/>
                </a:highlight>
                <a:latin typeface="MinionPro-It"/>
              </a:rPr>
              <a:t>n </a:t>
            </a:r>
            <a:r>
              <a:rPr lang="en-US" sz="2400">
                <a:solidFill>
                  <a:srgbClr val="000000"/>
                </a:solidFill>
                <a:highlight>
                  <a:srgbClr val="00FFFF"/>
                </a:highlight>
                <a:latin typeface="STIXGeneral-Regular"/>
              </a:rPr>
              <a:t>= </a:t>
            </a:r>
            <a:r>
              <a:rPr lang="en-US" sz="2400">
                <a:solidFill>
                  <a:srgbClr val="000000"/>
                </a:solidFill>
                <a:highlight>
                  <a:srgbClr val="00FFFF"/>
                </a:highlight>
                <a:latin typeface="MinionPro-Regular"/>
              </a:rPr>
              <a:t>36) from two</a:t>
            </a:r>
          </a:p>
          <a:p>
            <a:r>
              <a:rPr lang="en-US" sz="2400">
                <a:solidFill>
                  <a:srgbClr val="000000"/>
                </a:solidFill>
                <a:highlight>
                  <a:srgbClr val="00FFFF"/>
                </a:highlight>
                <a:latin typeface="MinionPro-Regular"/>
              </a:rPr>
              <a:t>major Kuwaiti hospitals</a:t>
            </a:r>
            <a:r>
              <a:rPr lang="en-US" sz="2400">
                <a:solidFill>
                  <a:srgbClr val="3B6A9E"/>
                </a:solidFill>
                <a:highlight>
                  <a:srgbClr val="00FFFF"/>
                </a:highlight>
                <a:latin typeface="MinionPro-Regular"/>
              </a:rPr>
              <a:t>51 </a:t>
            </a:r>
            <a:r>
              <a:rPr lang="en-US" sz="2400">
                <a:solidFill>
                  <a:srgbClr val="000000"/>
                </a:solidFill>
                <a:highlight>
                  <a:srgbClr val="00FFFF"/>
                </a:highlight>
                <a:latin typeface="MinionPro-Regular"/>
              </a:rPr>
              <a:t>with our environmental genomes (Fig. </a:t>
            </a:r>
            <a:r>
              <a:rPr lang="en-US" sz="2400">
                <a:solidFill>
                  <a:srgbClr val="3B6A9E"/>
                </a:solidFill>
                <a:highlight>
                  <a:srgbClr val="00FFFF"/>
                </a:highlight>
                <a:latin typeface="MinionPro-Regular"/>
              </a:rPr>
              <a:t>5c</a:t>
            </a:r>
            <a:r>
              <a:rPr lang="en-US" sz="2400">
                <a:solidFill>
                  <a:srgbClr val="000000"/>
                </a:solidFill>
                <a:highlight>
                  <a:srgbClr val="00FFFF"/>
                </a:highlight>
                <a:latin typeface="MinionPro-Regular"/>
              </a:rPr>
              <a:t>)</a:t>
            </a:r>
          </a:p>
          <a:p>
            <a:r>
              <a:rPr lang="en-US" sz="2400">
                <a:solidFill>
                  <a:srgbClr val="000000"/>
                </a:solidFill>
                <a:highlight>
                  <a:srgbClr val="00FFFF"/>
                </a:highlight>
                <a:latin typeface="MinionPro-Regular"/>
              </a:rPr>
              <a:t>identified a shared derivative cluster resistant </a:t>
            </a:r>
            <a:r>
              <a:rPr lang="en-US" sz="2400">
                <a:solidFill>
                  <a:srgbClr val="000000"/>
                </a:solidFill>
                <a:latin typeface="MinionPro-Regular"/>
              </a:rPr>
              <a:t>to all five antibiotics,</a:t>
            </a:r>
          </a:p>
          <a:p>
            <a:r>
              <a:rPr lang="en-US" sz="2400">
                <a:solidFill>
                  <a:srgbClr val="000000"/>
                </a:solidFill>
                <a:latin typeface="MinionPro-Regular"/>
              </a:rPr>
              <a:t>including Singaporean and Kuwaiti patient isolate genomes at</a:t>
            </a:r>
          </a:p>
          <a:p>
            <a:r>
              <a:rPr lang="en-US" sz="2400">
                <a:solidFill>
                  <a:srgbClr val="000000"/>
                </a:solidFill>
                <a:latin typeface="MinionPro-Regular"/>
              </a:rPr>
              <a:t>high identity (s6, </a:t>
            </a:r>
            <a:r>
              <a:rPr lang="en-US" sz="2400">
                <a:solidFill>
                  <a:srgbClr val="000000"/>
                </a:solidFill>
                <a:latin typeface="STIXGeneral-Regular"/>
              </a:rPr>
              <a:t>&gt;</a:t>
            </a:r>
            <a:r>
              <a:rPr lang="en-US" sz="2400">
                <a:solidFill>
                  <a:srgbClr val="000000"/>
                </a:solidFill>
                <a:latin typeface="MinionPro-Regular"/>
              </a:rPr>
              <a:t>99.99% ANI). </a:t>
            </a:r>
            <a:endParaRPr lang="en-US" sz="2400"/>
          </a:p>
        </p:txBody>
      </p:sp>
      <p:sp>
        <p:nvSpPr>
          <p:cNvPr id="5" name="TextBox 4">
            <a:extLst>
              <a:ext uri="{FF2B5EF4-FFF2-40B4-BE49-F238E27FC236}">
                <a16:creationId xmlns:a16="http://schemas.microsoft.com/office/drawing/2014/main" id="{4B2E124E-84C3-4758-8CA4-1B640F25C903}"/>
              </a:ext>
            </a:extLst>
          </p:cNvPr>
          <p:cNvSpPr txBox="1"/>
          <p:nvPr/>
        </p:nvSpPr>
        <p:spPr>
          <a:xfrm>
            <a:off x="932098" y="5204530"/>
            <a:ext cx="9968113" cy="646331"/>
          </a:xfrm>
          <a:prstGeom prst="rect">
            <a:avLst/>
          </a:prstGeom>
          <a:noFill/>
        </p:spPr>
        <p:txBody>
          <a:bodyPr wrap="none" rtlCol="0">
            <a:spAutoFit/>
          </a:bodyPr>
          <a:lstStyle/>
          <a:p>
            <a:r>
              <a:rPr lang="en-US"/>
              <a:t>There is a statement in the paper that isolates from this Singapore hospital are related to Kuwaiti patient</a:t>
            </a:r>
          </a:p>
          <a:p>
            <a:r>
              <a:rPr lang="en-US"/>
              <a:t>isolates from a separate study.</a:t>
            </a:r>
          </a:p>
        </p:txBody>
      </p:sp>
    </p:spTree>
    <p:extLst>
      <p:ext uri="{BB962C8B-B14F-4D97-AF65-F5344CB8AC3E}">
        <p14:creationId xmlns:p14="http://schemas.microsoft.com/office/powerpoint/2010/main" val="618534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B844F-90CB-40FB-BC06-DC1353C6D32E}"/>
              </a:ext>
            </a:extLst>
          </p:cNvPr>
          <p:cNvSpPr txBox="1"/>
          <p:nvPr/>
        </p:nvSpPr>
        <p:spPr>
          <a:xfrm>
            <a:off x="719721" y="660727"/>
            <a:ext cx="10842135" cy="5262979"/>
          </a:xfrm>
          <a:prstGeom prst="rect">
            <a:avLst/>
          </a:prstGeom>
          <a:noFill/>
        </p:spPr>
        <p:txBody>
          <a:bodyPr wrap="none" rtlCol="0">
            <a:spAutoFit/>
          </a:bodyPr>
          <a:lstStyle/>
          <a:p>
            <a:r>
              <a:rPr lang="en-US" sz="2400"/>
              <a:t>The s6 isolates mentioned in the paper are actually identified in the metadata files on</a:t>
            </a:r>
          </a:p>
          <a:p>
            <a:r>
              <a:rPr lang="en-US" sz="2400"/>
              <a:t>the github site created by the author</a:t>
            </a:r>
          </a:p>
          <a:p>
            <a:endParaRPr lang="en-US" sz="2400"/>
          </a:p>
          <a:p>
            <a:r>
              <a:rPr lang="en-US" sz="2400"/>
              <a:t>WHILE</a:t>
            </a:r>
          </a:p>
          <a:p>
            <a:endParaRPr lang="en-US" sz="2400"/>
          </a:p>
          <a:p>
            <a:r>
              <a:rPr lang="en-US" sz="2400"/>
              <a:t>The actual FASTA sequences are available on the figshare site created by the authors</a:t>
            </a:r>
          </a:p>
          <a:p>
            <a:endParaRPr lang="en-US" sz="2400"/>
          </a:p>
          <a:p>
            <a:r>
              <a:rPr lang="en-US" sz="2400"/>
              <a:t>NONE of this is available at INSDC</a:t>
            </a:r>
          </a:p>
          <a:p>
            <a:endParaRPr lang="en-US" sz="2400"/>
          </a:p>
          <a:p>
            <a:r>
              <a:rPr lang="en-US" sz="2400"/>
              <a:t>To obtain the s6 files</a:t>
            </a:r>
          </a:p>
          <a:p>
            <a:r>
              <a:rPr lang="en-US" sz="2400"/>
              <a:t>1. clone the github site</a:t>
            </a:r>
          </a:p>
          <a:p>
            <a:r>
              <a:rPr lang="en-US" sz="2400"/>
              <a:t>2. get the genome ids from a particular file</a:t>
            </a:r>
          </a:p>
          <a:p>
            <a:r>
              <a:rPr lang="en-US" sz="2400"/>
              <a:t>3. obtain the FASTA file from figshare for the hybrid assemblies</a:t>
            </a:r>
          </a:p>
          <a:p>
            <a:r>
              <a:rPr lang="en-US" sz="2400"/>
              <a:t>4. use the IDs from #2 and the files in #3 to put together the list of s6 genomes</a:t>
            </a:r>
          </a:p>
        </p:txBody>
      </p:sp>
    </p:spTree>
    <p:extLst>
      <p:ext uri="{BB962C8B-B14F-4D97-AF65-F5344CB8AC3E}">
        <p14:creationId xmlns:p14="http://schemas.microsoft.com/office/powerpoint/2010/main" val="482975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E82B2C-37C1-4E37-9137-89559A16B38B}"/>
              </a:ext>
            </a:extLst>
          </p:cNvPr>
          <p:cNvPicPr>
            <a:picLocks noChangeAspect="1"/>
          </p:cNvPicPr>
          <p:nvPr/>
        </p:nvPicPr>
        <p:blipFill>
          <a:blip r:embed="rId2"/>
          <a:stretch>
            <a:fillRect/>
          </a:stretch>
        </p:blipFill>
        <p:spPr>
          <a:xfrm>
            <a:off x="884903" y="637550"/>
            <a:ext cx="8182405" cy="3746846"/>
          </a:xfrm>
          <a:prstGeom prst="rect">
            <a:avLst/>
          </a:prstGeom>
          <a:ln>
            <a:solidFill>
              <a:schemeClr val="accent1"/>
            </a:solidFill>
          </a:ln>
        </p:spPr>
      </p:pic>
      <p:sp>
        <p:nvSpPr>
          <p:cNvPr id="5" name="Rectangle 4">
            <a:extLst>
              <a:ext uri="{FF2B5EF4-FFF2-40B4-BE49-F238E27FC236}">
                <a16:creationId xmlns:a16="http://schemas.microsoft.com/office/drawing/2014/main" id="{D8E8288D-4D43-4DA8-9842-38426E2C90A7}"/>
              </a:ext>
            </a:extLst>
          </p:cNvPr>
          <p:cNvSpPr/>
          <p:nvPr/>
        </p:nvSpPr>
        <p:spPr>
          <a:xfrm>
            <a:off x="814112" y="4466124"/>
            <a:ext cx="6382453" cy="1754326"/>
          </a:xfrm>
          <a:prstGeom prst="rect">
            <a:avLst/>
          </a:prstGeom>
        </p:spPr>
        <p:txBody>
          <a:bodyPr wrap="none">
            <a:spAutoFit/>
          </a:bodyPr>
          <a:lstStyle/>
          <a:p>
            <a:r>
              <a:rPr lang="en-US"/>
              <a:t>The data for this paper are already published in this BioProject</a:t>
            </a:r>
          </a:p>
          <a:p>
            <a:r>
              <a:rPr lang="en-US"/>
              <a:t>https://www.ncbi.nlm.nih.gov/bioproject/PRJNA380997</a:t>
            </a:r>
          </a:p>
          <a:p>
            <a:endParaRPr lang="en-US"/>
          </a:p>
          <a:p>
            <a:r>
              <a:rPr lang="en-US"/>
              <a:t>And are already integrated into Pathogen Detection</a:t>
            </a:r>
          </a:p>
          <a:p>
            <a:r>
              <a:rPr lang="en-US"/>
              <a:t>https://www.ncbi.nlm.nih.gov/pathogens/isolates/#PRJNA380997</a:t>
            </a:r>
          </a:p>
          <a:p>
            <a:endParaRPr lang="en-US"/>
          </a:p>
        </p:txBody>
      </p:sp>
    </p:spTree>
    <p:extLst>
      <p:ext uri="{BB962C8B-B14F-4D97-AF65-F5344CB8AC3E}">
        <p14:creationId xmlns:p14="http://schemas.microsoft.com/office/powerpoint/2010/main" val="735426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2BD6B-7ED8-4858-989B-F6A6B459A57A}"/>
              </a:ext>
            </a:extLst>
          </p:cNvPr>
          <p:cNvSpPr>
            <a:spLocks noGrp="1"/>
          </p:cNvSpPr>
          <p:nvPr>
            <p:ph type="title"/>
          </p:nvPr>
        </p:nvSpPr>
        <p:spPr>
          <a:xfrm>
            <a:off x="838200" y="365125"/>
            <a:ext cx="10515600" cy="1325563"/>
          </a:xfrm>
        </p:spPr>
        <p:txBody>
          <a:bodyPr>
            <a:normAutofit/>
          </a:bodyPr>
          <a:lstStyle/>
          <a:p>
            <a:r>
              <a:rPr lang="en-US" sz="5280">
                <a:latin typeface="+mn-lt"/>
                <a:cs typeface="Arial" panose="020B0604020202020204" pitchFamily="34" charset="0"/>
              </a:rPr>
              <a:t>Analysis goals of Pathogen Detection pipeline</a:t>
            </a:r>
            <a:endParaRPr lang="en-US" sz="5280" dirty="0">
              <a:latin typeface="+mn-lt"/>
              <a:cs typeface="Arial" panose="020B0604020202020204" pitchFamily="34" charset="0"/>
            </a:endParaRPr>
          </a:p>
        </p:txBody>
      </p:sp>
      <p:sp>
        <p:nvSpPr>
          <p:cNvPr id="3" name="Content Placeholder 2">
            <a:extLst>
              <a:ext uri="{FF2B5EF4-FFF2-40B4-BE49-F238E27FC236}">
                <a16:creationId xmlns:a16="http://schemas.microsoft.com/office/drawing/2014/main" id="{45C4FDF6-4EE0-4071-8F35-523C0AD686CD}"/>
              </a:ext>
            </a:extLst>
          </p:cNvPr>
          <p:cNvSpPr txBox="1">
            <a:spLocks/>
          </p:cNvSpPr>
          <p:nvPr/>
        </p:nvSpPr>
        <p:spPr>
          <a:xfrm>
            <a:off x="385011" y="1825625"/>
            <a:ext cx="109687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48640" indent="-548640">
              <a:buFont typeface="+mj-lt"/>
              <a:buAutoNum type="arabicPeriod"/>
            </a:pPr>
            <a:r>
              <a:rPr lang="en-US">
                <a:latin typeface="+mn-lt"/>
                <a:cs typeface="Arial" panose="020B0604020202020204" pitchFamily="34" charset="0"/>
              </a:rPr>
              <a:t>Are these isolates clonally related?</a:t>
            </a:r>
          </a:p>
          <a:p>
            <a:pPr marL="548640" indent="-548640">
              <a:buFont typeface="+mj-lt"/>
              <a:buAutoNum type="arabicPeriod"/>
            </a:pPr>
            <a:endParaRPr lang="en-US">
              <a:latin typeface="+mn-lt"/>
              <a:cs typeface="Arial" panose="020B0604020202020204" pitchFamily="34" charset="0"/>
            </a:endParaRPr>
          </a:p>
          <a:p>
            <a:pPr marL="548640" indent="-548640">
              <a:buFont typeface="+mj-lt"/>
              <a:buAutoNum type="arabicPeriod"/>
            </a:pPr>
            <a:r>
              <a:rPr lang="en-US">
                <a:latin typeface="+mn-lt"/>
                <a:cs typeface="Arial" panose="020B0604020202020204" pitchFamily="34" charset="0"/>
              </a:rPr>
              <a:t>What is the anti-microbial resistance, stress response, and virulence gene repertoire of this isolate</a:t>
            </a:r>
          </a:p>
          <a:p>
            <a:pPr marL="548640" indent="-548640">
              <a:buFont typeface="+mj-lt"/>
              <a:buAutoNum type="arabicPeriod"/>
            </a:pPr>
            <a:endParaRPr lang="en-US">
              <a:latin typeface="+mn-lt"/>
              <a:cs typeface="Arial" panose="020B0604020202020204" pitchFamily="34" charset="0"/>
            </a:endParaRPr>
          </a:p>
          <a:p>
            <a:pPr marL="0" indent="0">
              <a:buNone/>
            </a:pPr>
            <a:r>
              <a:rPr lang="en-US" i="1">
                <a:latin typeface="+mj-lt"/>
                <a:cs typeface="Arial" panose="020B0604020202020204" pitchFamily="34" charset="0"/>
              </a:rPr>
              <a:t>Analysis pipeline is completely automated, does not require human interaction</a:t>
            </a:r>
          </a:p>
          <a:p>
            <a:pPr marL="548640" indent="-548640">
              <a:buFont typeface="+mj-lt"/>
              <a:buAutoNum type="arabicPeriod"/>
            </a:pPr>
            <a:endParaRPr lang="en-US">
              <a:latin typeface="+mn-lt"/>
              <a:cs typeface="Arial" panose="020B0604020202020204" pitchFamily="34" charset="0"/>
            </a:endParaRPr>
          </a:p>
          <a:p>
            <a:pPr marL="0" indent="0">
              <a:buFont typeface="Arial"/>
              <a:buNone/>
            </a:pPr>
            <a:r>
              <a:rPr lang="en-US" u="sng">
                <a:latin typeface="+mn-lt"/>
                <a:cs typeface="Arial" panose="020B0604020202020204" pitchFamily="34" charset="0"/>
              </a:rPr>
              <a:t>Both results presented in easy to use integrated web-interface</a:t>
            </a:r>
          </a:p>
          <a:p>
            <a:pPr marL="0" indent="0">
              <a:buFont typeface="Arial"/>
              <a:buNone/>
            </a:pPr>
            <a:endParaRPr lang="en-US" u="sng">
              <a:latin typeface="+mn-lt"/>
              <a:cs typeface="Arial" panose="020B0604020202020204" pitchFamily="34" charset="0"/>
            </a:endParaRPr>
          </a:p>
        </p:txBody>
      </p:sp>
    </p:spTree>
    <p:extLst>
      <p:ext uri="{BB962C8B-B14F-4D97-AF65-F5344CB8AC3E}">
        <p14:creationId xmlns:p14="http://schemas.microsoft.com/office/powerpoint/2010/main" val="3100117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E4DC7A-8303-1B49-A0A4-7BB09C33830C}"/>
              </a:ext>
            </a:extLst>
          </p:cNvPr>
          <p:cNvSpPr>
            <a:spLocks noGrp="1"/>
          </p:cNvSpPr>
          <p:nvPr>
            <p:ph type="title"/>
          </p:nvPr>
        </p:nvSpPr>
        <p:spPr>
          <a:xfrm>
            <a:off x="838200" y="365125"/>
            <a:ext cx="10515600" cy="874519"/>
          </a:xfrm>
        </p:spPr>
        <p:txBody>
          <a:bodyPr/>
          <a:lstStyle/>
          <a:p>
            <a:r>
              <a:rPr lang="en-US" dirty="0">
                <a:latin typeface="Abadi" panose="020B0604020104020204" pitchFamily="34" charset="0"/>
              </a:rPr>
              <a:t>Pathogen </a:t>
            </a:r>
            <a:r>
              <a:rPr lang="en-US">
                <a:latin typeface="Abadi" panose="020B0604020104020204" pitchFamily="34" charset="0"/>
              </a:rPr>
              <a:t>Detection Pipeline (basics)</a:t>
            </a:r>
            <a:endParaRPr lang="en-US" dirty="0">
              <a:latin typeface="Abadi" panose="020B0604020104020204" pitchFamily="34" charset="0"/>
            </a:endParaRPr>
          </a:p>
        </p:txBody>
      </p:sp>
      <p:sp>
        <p:nvSpPr>
          <p:cNvPr id="5" name="Rectangle 4">
            <a:extLst>
              <a:ext uri="{FF2B5EF4-FFF2-40B4-BE49-F238E27FC236}">
                <a16:creationId xmlns:a16="http://schemas.microsoft.com/office/drawing/2014/main" id="{57FD93B7-DE87-E645-9F25-6221B613C942}"/>
              </a:ext>
            </a:extLst>
          </p:cNvPr>
          <p:cNvSpPr/>
          <p:nvPr/>
        </p:nvSpPr>
        <p:spPr>
          <a:xfrm>
            <a:off x="2511263" y="1411722"/>
            <a:ext cx="1185552" cy="770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badi" panose="020B0604020104020204" pitchFamily="34" charset="0"/>
              </a:rPr>
              <a:t>SRA</a:t>
            </a:r>
          </a:p>
        </p:txBody>
      </p:sp>
      <p:cxnSp>
        <p:nvCxnSpPr>
          <p:cNvPr id="7" name="Straight Arrow Connector 6">
            <a:extLst>
              <a:ext uri="{FF2B5EF4-FFF2-40B4-BE49-F238E27FC236}">
                <a16:creationId xmlns:a16="http://schemas.microsoft.com/office/drawing/2014/main" id="{FBAB3330-6B71-A24F-9952-5FCB0EB0D8FE}"/>
              </a:ext>
            </a:extLst>
          </p:cNvPr>
          <p:cNvCxnSpPr/>
          <p:nvPr/>
        </p:nvCxnSpPr>
        <p:spPr>
          <a:xfrm>
            <a:off x="1696780" y="1796753"/>
            <a:ext cx="656134" cy="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EB7B7A-8D55-4A45-A005-D8FD7A368714}"/>
              </a:ext>
            </a:extLst>
          </p:cNvPr>
          <p:cNvCxnSpPr/>
          <p:nvPr/>
        </p:nvCxnSpPr>
        <p:spPr>
          <a:xfrm>
            <a:off x="3901785" y="1796753"/>
            <a:ext cx="656134" cy="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DD1DAD6-2336-B447-824F-C4B9C6488CA9}"/>
              </a:ext>
            </a:extLst>
          </p:cNvPr>
          <p:cNvSpPr/>
          <p:nvPr/>
        </p:nvSpPr>
        <p:spPr>
          <a:xfrm>
            <a:off x="4777469" y="1411722"/>
            <a:ext cx="1816011" cy="770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badi" panose="020B0604020104020204" pitchFamily="34" charset="0"/>
              </a:rPr>
              <a:t>Assembly</a:t>
            </a:r>
          </a:p>
        </p:txBody>
      </p:sp>
      <p:cxnSp>
        <p:nvCxnSpPr>
          <p:cNvPr id="10" name="Straight Arrow Connector 9">
            <a:extLst>
              <a:ext uri="{FF2B5EF4-FFF2-40B4-BE49-F238E27FC236}">
                <a16:creationId xmlns:a16="http://schemas.microsoft.com/office/drawing/2014/main" id="{6002BE2A-D3B3-D149-9783-3ADDDDBDD180}"/>
              </a:ext>
            </a:extLst>
          </p:cNvPr>
          <p:cNvCxnSpPr>
            <a:cxnSpLocks/>
          </p:cNvCxnSpPr>
          <p:nvPr/>
        </p:nvCxnSpPr>
        <p:spPr>
          <a:xfrm>
            <a:off x="5716424" y="2484231"/>
            <a:ext cx="0" cy="71616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F3399B2-EFE5-D241-9523-C36D0429D041}"/>
              </a:ext>
            </a:extLst>
          </p:cNvPr>
          <p:cNvSpPr/>
          <p:nvPr/>
        </p:nvSpPr>
        <p:spPr>
          <a:xfrm>
            <a:off x="7695791" y="1411722"/>
            <a:ext cx="2001448" cy="770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badi" panose="020B0604020104020204" pitchFamily="34" charset="0"/>
              </a:rPr>
              <a:t>Annotation</a:t>
            </a:r>
          </a:p>
        </p:txBody>
      </p:sp>
      <p:cxnSp>
        <p:nvCxnSpPr>
          <p:cNvPr id="13" name="Straight Arrow Connector 12">
            <a:extLst>
              <a:ext uri="{FF2B5EF4-FFF2-40B4-BE49-F238E27FC236}">
                <a16:creationId xmlns:a16="http://schemas.microsoft.com/office/drawing/2014/main" id="{E58BDD1E-B934-E84F-8BF5-A41AB72BC93C}"/>
              </a:ext>
            </a:extLst>
          </p:cNvPr>
          <p:cNvCxnSpPr/>
          <p:nvPr/>
        </p:nvCxnSpPr>
        <p:spPr>
          <a:xfrm>
            <a:off x="6816568" y="1796753"/>
            <a:ext cx="656134" cy="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CCAA47B-B48D-9E43-B745-8EBA83FCEB9B}"/>
              </a:ext>
            </a:extLst>
          </p:cNvPr>
          <p:cNvSpPr/>
          <p:nvPr/>
        </p:nvSpPr>
        <p:spPr>
          <a:xfrm>
            <a:off x="4777466" y="3295406"/>
            <a:ext cx="2039099" cy="918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Abadi" panose="020B0604020104020204" pitchFamily="34" charset="0"/>
              </a:rPr>
              <a:t>Clustering/Neighbors</a:t>
            </a:r>
            <a:endParaRPr lang="en-US" sz="2800" dirty="0">
              <a:latin typeface="Abadi" panose="020B0604020104020204" pitchFamily="34" charset="0"/>
            </a:endParaRPr>
          </a:p>
        </p:txBody>
      </p:sp>
      <p:cxnSp>
        <p:nvCxnSpPr>
          <p:cNvPr id="15" name="Straight Arrow Connector 14">
            <a:extLst>
              <a:ext uri="{FF2B5EF4-FFF2-40B4-BE49-F238E27FC236}">
                <a16:creationId xmlns:a16="http://schemas.microsoft.com/office/drawing/2014/main" id="{F3D1E9C1-DC55-3040-80C7-5F3650F2ECB0}"/>
              </a:ext>
            </a:extLst>
          </p:cNvPr>
          <p:cNvCxnSpPr>
            <a:cxnSpLocks/>
          </p:cNvCxnSpPr>
          <p:nvPr/>
        </p:nvCxnSpPr>
        <p:spPr>
          <a:xfrm>
            <a:off x="5716424" y="4375853"/>
            <a:ext cx="0" cy="409903"/>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78A4F68-E8E8-AC4C-B15F-E970D4D1D56D}"/>
              </a:ext>
            </a:extLst>
          </p:cNvPr>
          <p:cNvSpPr/>
          <p:nvPr/>
        </p:nvSpPr>
        <p:spPr>
          <a:xfrm>
            <a:off x="4990089" y="4815446"/>
            <a:ext cx="5656135" cy="1846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latin typeface="Abadi" panose="020B0604020104020204" pitchFamily="34" charset="0"/>
              </a:rPr>
              <a:t>All 33 taxa</a:t>
            </a:r>
          </a:p>
          <a:p>
            <a:r>
              <a:rPr lang="en-US" sz="2000">
                <a:latin typeface="Abadi" panose="020B0604020104020204" pitchFamily="34" charset="0"/>
              </a:rPr>
              <a:t>	Clusters</a:t>
            </a:r>
          </a:p>
          <a:p>
            <a:r>
              <a:rPr lang="en-US" sz="2000">
                <a:latin typeface="Abadi" panose="020B0604020104020204" pitchFamily="34" charset="0"/>
              </a:rPr>
              <a:t>	Trees for each Clusters</a:t>
            </a:r>
          </a:p>
          <a:p>
            <a:r>
              <a:rPr lang="en-US" sz="2000">
                <a:latin typeface="Abadi" panose="020B0604020104020204" pitchFamily="34" charset="0"/>
              </a:rPr>
              <a:t>	AMR Genes per Isolate</a:t>
            </a:r>
          </a:p>
          <a:p>
            <a:r>
              <a:rPr lang="en-US" sz="2000">
                <a:latin typeface="Abadi" panose="020B0604020104020204" pitchFamily="34" charset="0"/>
              </a:rPr>
              <a:t>	(in web interface and FTP &lt; 24 hours 	after submission)</a:t>
            </a:r>
            <a:endParaRPr lang="en-US" sz="2000" dirty="0">
              <a:latin typeface="Abadi" panose="020B0604020104020204" pitchFamily="34" charset="0"/>
            </a:endParaRPr>
          </a:p>
        </p:txBody>
      </p:sp>
      <p:cxnSp>
        <p:nvCxnSpPr>
          <p:cNvPr id="16" name="Straight Arrow Connector 15">
            <a:extLst>
              <a:ext uri="{FF2B5EF4-FFF2-40B4-BE49-F238E27FC236}">
                <a16:creationId xmlns:a16="http://schemas.microsoft.com/office/drawing/2014/main" id="{D20E06D0-8584-114B-BBF7-069D063BFFFF}"/>
              </a:ext>
            </a:extLst>
          </p:cNvPr>
          <p:cNvCxnSpPr>
            <a:cxnSpLocks/>
          </p:cNvCxnSpPr>
          <p:nvPr/>
        </p:nvCxnSpPr>
        <p:spPr>
          <a:xfrm>
            <a:off x="8746135" y="2484230"/>
            <a:ext cx="0" cy="71616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6A099C9-77AA-1C43-B1A0-F477C68B48D1}"/>
              </a:ext>
            </a:extLst>
          </p:cNvPr>
          <p:cNvSpPr/>
          <p:nvPr/>
        </p:nvSpPr>
        <p:spPr>
          <a:xfrm>
            <a:off x="7444224" y="3443468"/>
            <a:ext cx="2603822" cy="770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badi" panose="020B0604020104020204" pitchFamily="34" charset="0"/>
              </a:rPr>
              <a:t>AMRFinderPlus</a:t>
            </a:r>
          </a:p>
        </p:txBody>
      </p:sp>
      <p:cxnSp>
        <p:nvCxnSpPr>
          <p:cNvPr id="18" name="Straight Arrow Connector 17">
            <a:extLst>
              <a:ext uri="{FF2B5EF4-FFF2-40B4-BE49-F238E27FC236}">
                <a16:creationId xmlns:a16="http://schemas.microsoft.com/office/drawing/2014/main" id="{E58BDD1E-B934-E84F-8BF5-A41AB72BC93C}"/>
              </a:ext>
            </a:extLst>
          </p:cNvPr>
          <p:cNvCxnSpPr/>
          <p:nvPr/>
        </p:nvCxnSpPr>
        <p:spPr>
          <a:xfrm>
            <a:off x="6692363" y="2484230"/>
            <a:ext cx="673652" cy="71616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FD93B7-DE87-E645-9F25-6221B613C942}"/>
              </a:ext>
            </a:extLst>
          </p:cNvPr>
          <p:cNvSpPr/>
          <p:nvPr/>
        </p:nvSpPr>
        <p:spPr>
          <a:xfrm>
            <a:off x="2147944" y="3443468"/>
            <a:ext cx="1548871" cy="770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Abadi" panose="020B0604020104020204" pitchFamily="34" charset="0"/>
              </a:rPr>
              <a:t>GenBank</a:t>
            </a:r>
            <a:endParaRPr lang="en-US" sz="2800" dirty="0">
              <a:latin typeface="Abadi" panose="020B0604020104020204" pitchFamily="34" charset="0"/>
            </a:endParaRPr>
          </a:p>
        </p:txBody>
      </p:sp>
      <p:cxnSp>
        <p:nvCxnSpPr>
          <p:cNvPr id="21" name="Straight Arrow Connector 20">
            <a:extLst>
              <a:ext uri="{FF2B5EF4-FFF2-40B4-BE49-F238E27FC236}">
                <a16:creationId xmlns:a16="http://schemas.microsoft.com/office/drawing/2014/main" id="{1BEB7B7A-8D55-4A45-A005-D8FD7A368714}"/>
              </a:ext>
            </a:extLst>
          </p:cNvPr>
          <p:cNvCxnSpPr/>
          <p:nvPr/>
        </p:nvCxnSpPr>
        <p:spPr>
          <a:xfrm>
            <a:off x="3901785" y="3821489"/>
            <a:ext cx="656134" cy="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D8EA8DE-F2BD-4D8C-BBB7-1E8D8E9116D0}"/>
              </a:ext>
            </a:extLst>
          </p:cNvPr>
          <p:cNvSpPr/>
          <p:nvPr/>
        </p:nvSpPr>
        <p:spPr>
          <a:xfrm>
            <a:off x="288138" y="1359494"/>
            <a:ext cx="1291277" cy="874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badi" panose="020B0604020104020204" pitchFamily="34" charset="0"/>
              </a:rPr>
              <a:t>Lab </a:t>
            </a:r>
          </a:p>
          <a:p>
            <a:pPr algn="ctr"/>
            <a:r>
              <a:rPr lang="en-US">
                <a:latin typeface="Abadi" panose="020B0604020104020204" pitchFamily="34" charset="0"/>
              </a:rPr>
              <a:t>submission</a:t>
            </a:r>
            <a:endParaRPr lang="en-US" dirty="0">
              <a:latin typeface="Abadi" panose="020B0604020104020204" pitchFamily="34" charset="0"/>
            </a:endParaRPr>
          </a:p>
        </p:txBody>
      </p:sp>
      <p:cxnSp>
        <p:nvCxnSpPr>
          <p:cNvPr id="24" name="Straight Arrow Connector 23">
            <a:extLst>
              <a:ext uri="{FF2B5EF4-FFF2-40B4-BE49-F238E27FC236}">
                <a16:creationId xmlns:a16="http://schemas.microsoft.com/office/drawing/2014/main" id="{8708D19F-E0C5-4685-B23A-5E73CD12C85C}"/>
              </a:ext>
            </a:extLst>
          </p:cNvPr>
          <p:cNvCxnSpPr>
            <a:cxnSpLocks/>
          </p:cNvCxnSpPr>
          <p:nvPr/>
        </p:nvCxnSpPr>
        <p:spPr>
          <a:xfrm flipH="1">
            <a:off x="3188525" y="4623259"/>
            <a:ext cx="1377745" cy="75032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F25769E-55BF-4F3D-B3FB-38053CA0FDE3}"/>
              </a:ext>
            </a:extLst>
          </p:cNvPr>
          <p:cNvSpPr/>
          <p:nvPr/>
        </p:nvSpPr>
        <p:spPr>
          <a:xfrm>
            <a:off x="480951" y="4375853"/>
            <a:ext cx="2185059" cy="1603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badi" panose="020B0604020104020204" pitchFamily="34" charset="0"/>
              </a:rPr>
              <a:t>Rapid reports (on FTP &lt; 60 minutes after submission - select organisms and BioProjects only)</a:t>
            </a:r>
            <a:endParaRPr lang="en-US" dirty="0">
              <a:latin typeface="Abadi" panose="020B0604020104020204" pitchFamily="34" charset="0"/>
            </a:endParaRPr>
          </a:p>
        </p:txBody>
      </p:sp>
      <p:cxnSp>
        <p:nvCxnSpPr>
          <p:cNvPr id="26" name="Straight Arrow Connector 25">
            <a:extLst>
              <a:ext uri="{FF2B5EF4-FFF2-40B4-BE49-F238E27FC236}">
                <a16:creationId xmlns:a16="http://schemas.microsoft.com/office/drawing/2014/main" id="{7FB19EF4-F39D-49CD-9D7B-0088C4A4CF9A}"/>
              </a:ext>
            </a:extLst>
          </p:cNvPr>
          <p:cNvCxnSpPr>
            <a:cxnSpLocks/>
          </p:cNvCxnSpPr>
          <p:nvPr/>
        </p:nvCxnSpPr>
        <p:spPr>
          <a:xfrm>
            <a:off x="8802030" y="4375853"/>
            <a:ext cx="0" cy="409903"/>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686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194D14-2DF0-4E7C-94E9-BBF64AE9228A}"/>
              </a:ext>
            </a:extLst>
          </p:cNvPr>
          <p:cNvPicPr>
            <a:picLocks noChangeAspect="1"/>
          </p:cNvPicPr>
          <p:nvPr/>
        </p:nvPicPr>
        <p:blipFill>
          <a:blip r:embed="rId2"/>
          <a:stretch>
            <a:fillRect/>
          </a:stretch>
        </p:blipFill>
        <p:spPr>
          <a:xfrm>
            <a:off x="195943" y="343230"/>
            <a:ext cx="10652166" cy="5696106"/>
          </a:xfrm>
          <a:prstGeom prst="rect">
            <a:avLst/>
          </a:prstGeom>
          <a:ln>
            <a:solidFill>
              <a:schemeClr val="accent1"/>
            </a:solidFill>
          </a:ln>
        </p:spPr>
      </p:pic>
      <p:sp>
        <p:nvSpPr>
          <p:cNvPr id="5" name="Rectangle 4">
            <a:extLst>
              <a:ext uri="{FF2B5EF4-FFF2-40B4-BE49-F238E27FC236}">
                <a16:creationId xmlns:a16="http://schemas.microsoft.com/office/drawing/2014/main" id="{3A62699B-3CD5-49A2-93D0-D8C021B48513}"/>
              </a:ext>
            </a:extLst>
          </p:cNvPr>
          <p:cNvSpPr/>
          <p:nvPr/>
        </p:nvSpPr>
        <p:spPr>
          <a:xfrm>
            <a:off x="3973463" y="6230979"/>
            <a:ext cx="4245073" cy="369332"/>
          </a:xfrm>
          <a:prstGeom prst="rect">
            <a:avLst/>
          </a:prstGeom>
        </p:spPr>
        <p:txBody>
          <a:bodyPr wrap="none">
            <a:spAutoFit/>
          </a:bodyPr>
          <a:lstStyle/>
          <a:p>
            <a:r>
              <a:rPr lang="en-US"/>
              <a:t>https://www.ncbi.nlm.nih.gov/pathogens/</a:t>
            </a:r>
          </a:p>
        </p:txBody>
      </p:sp>
    </p:spTree>
    <p:extLst>
      <p:ext uri="{BB962C8B-B14F-4D97-AF65-F5344CB8AC3E}">
        <p14:creationId xmlns:p14="http://schemas.microsoft.com/office/powerpoint/2010/main" val="547413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82F11C-D0DE-4901-A75F-F6D15593D05D}"/>
              </a:ext>
            </a:extLst>
          </p:cNvPr>
          <p:cNvSpPr txBox="1"/>
          <p:nvPr/>
        </p:nvSpPr>
        <p:spPr>
          <a:xfrm>
            <a:off x="566338" y="1953117"/>
            <a:ext cx="11264943" cy="1569660"/>
          </a:xfrm>
          <a:prstGeom prst="rect">
            <a:avLst/>
          </a:prstGeom>
          <a:noFill/>
        </p:spPr>
        <p:txBody>
          <a:bodyPr wrap="none" rtlCol="0">
            <a:spAutoFit/>
          </a:bodyPr>
          <a:lstStyle/>
          <a:p>
            <a:r>
              <a:rPr lang="en-US" sz="2400"/>
              <a:t>None of these Kuwaiti isolates from this paper are themselves found within a SNP cluster</a:t>
            </a:r>
          </a:p>
          <a:p>
            <a:r>
              <a:rPr lang="en-US" sz="2400"/>
              <a:t>by the Pathogen Detection pipeline (~25 wgMLST allele distance)</a:t>
            </a:r>
          </a:p>
          <a:p>
            <a:endParaRPr lang="en-US" sz="2400"/>
          </a:p>
          <a:p>
            <a:r>
              <a:rPr lang="en-US" sz="2400"/>
              <a:t>Therefore, how closely related are they really to the s6 cluster in the Singapore paper?</a:t>
            </a:r>
          </a:p>
        </p:txBody>
      </p:sp>
    </p:spTree>
    <p:extLst>
      <p:ext uri="{BB962C8B-B14F-4D97-AF65-F5344CB8AC3E}">
        <p14:creationId xmlns:p14="http://schemas.microsoft.com/office/powerpoint/2010/main" val="1052173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939A0-C920-4BDF-B9DC-CA16CAC68119}"/>
              </a:ext>
            </a:extLst>
          </p:cNvPr>
          <p:cNvSpPr txBox="1"/>
          <p:nvPr/>
        </p:nvSpPr>
        <p:spPr>
          <a:xfrm>
            <a:off x="4058755" y="2454132"/>
            <a:ext cx="3246210" cy="707886"/>
          </a:xfrm>
          <a:prstGeom prst="rect">
            <a:avLst/>
          </a:prstGeom>
          <a:noFill/>
        </p:spPr>
        <p:txBody>
          <a:bodyPr wrap="none" rtlCol="0">
            <a:spAutoFit/>
          </a:bodyPr>
          <a:lstStyle/>
          <a:p>
            <a:r>
              <a:rPr lang="en-US" sz="4000"/>
              <a:t>Back to Github</a:t>
            </a:r>
          </a:p>
        </p:txBody>
      </p:sp>
    </p:spTree>
    <p:extLst>
      <p:ext uri="{BB962C8B-B14F-4D97-AF65-F5344CB8AC3E}">
        <p14:creationId xmlns:p14="http://schemas.microsoft.com/office/powerpoint/2010/main" val="3428370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82F11C-D0DE-4901-A75F-F6D15593D05D}"/>
              </a:ext>
            </a:extLst>
          </p:cNvPr>
          <p:cNvSpPr txBox="1"/>
          <p:nvPr/>
        </p:nvSpPr>
        <p:spPr>
          <a:xfrm>
            <a:off x="1486637" y="1166842"/>
            <a:ext cx="8101320" cy="4524315"/>
          </a:xfrm>
          <a:prstGeom prst="rect">
            <a:avLst/>
          </a:prstGeom>
          <a:noFill/>
        </p:spPr>
        <p:txBody>
          <a:bodyPr wrap="none" rtlCol="0">
            <a:spAutoFit/>
          </a:bodyPr>
          <a:lstStyle/>
          <a:p>
            <a:r>
              <a:rPr lang="en-US" sz="2400" b="1"/>
              <a:t>Rough SNP calculation</a:t>
            </a:r>
          </a:p>
          <a:p>
            <a:endParaRPr lang="en-US" sz="2400"/>
          </a:p>
          <a:p>
            <a:r>
              <a:rPr lang="en-US" sz="2400"/>
              <a:t>The paper uses MUMMER to assembly to assembly comparison</a:t>
            </a:r>
          </a:p>
          <a:p>
            <a:r>
              <a:rPr lang="en-US" sz="2400"/>
              <a:t>We mimic that by the following steps</a:t>
            </a:r>
          </a:p>
          <a:p>
            <a:endParaRPr lang="en-US" sz="2400"/>
          </a:p>
          <a:p>
            <a:r>
              <a:rPr lang="en-US" sz="2400"/>
              <a:t>1. run nucmer to generate pairwise comparisons</a:t>
            </a:r>
          </a:p>
          <a:p>
            <a:endParaRPr lang="en-US" sz="2400"/>
          </a:p>
          <a:p>
            <a:r>
              <a:rPr lang="en-US" sz="2400"/>
              <a:t>2. parse the output file to generate a pairwise SNP file</a:t>
            </a:r>
          </a:p>
          <a:p>
            <a:endParaRPr lang="en-US" sz="2400"/>
          </a:p>
          <a:p>
            <a:r>
              <a:rPr lang="en-US" sz="2400"/>
              <a:t>3. roughly parse the SNP file to filter for</a:t>
            </a:r>
          </a:p>
          <a:p>
            <a:r>
              <a:rPr lang="en-US" sz="2400"/>
              <a:t>	3a. dense SNP regions</a:t>
            </a:r>
          </a:p>
          <a:p>
            <a:r>
              <a:rPr lang="en-US" sz="2400"/>
              <a:t>	3b. SNPs near contig ends</a:t>
            </a:r>
          </a:p>
        </p:txBody>
      </p:sp>
    </p:spTree>
    <p:extLst>
      <p:ext uri="{BB962C8B-B14F-4D97-AF65-F5344CB8AC3E}">
        <p14:creationId xmlns:p14="http://schemas.microsoft.com/office/powerpoint/2010/main" val="3306582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BE3AAC-69CC-449E-BA37-5940FFE6953D}"/>
              </a:ext>
            </a:extLst>
          </p:cNvPr>
          <p:cNvSpPr txBox="1"/>
          <p:nvPr/>
        </p:nvSpPr>
        <p:spPr>
          <a:xfrm>
            <a:off x="978521" y="1378877"/>
            <a:ext cx="9229290" cy="3785652"/>
          </a:xfrm>
          <a:prstGeom prst="rect">
            <a:avLst/>
          </a:prstGeom>
          <a:noFill/>
        </p:spPr>
        <p:txBody>
          <a:bodyPr wrap="square" rtlCol="0">
            <a:spAutoFit/>
          </a:bodyPr>
          <a:lstStyle/>
          <a:p>
            <a:r>
              <a:rPr lang="en-US" sz="2400"/>
              <a:t>In order to do this you will probably need the following open and visible on the screen at the same time</a:t>
            </a:r>
          </a:p>
          <a:p>
            <a:endParaRPr lang="en-US" sz="2400"/>
          </a:p>
          <a:p>
            <a:r>
              <a:rPr lang="en-US" sz="2400"/>
              <a:t>1. The github page open with the steps to follow OR the zoom page when we are showing slides</a:t>
            </a:r>
          </a:p>
          <a:p>
            <a:endParaRPr lang="en-US" sz="2400"/>
          </a:p>
          <a:p>
            <a:r>
              <a:rPr lang="en-US" sz="2400"/>
              <a:t>AND</a:t>
            </a:r>
          </a:p>
          <a:p>
            <a:endParaRPr lang="en-US" sz="2400"/>
          </a:p>
          <a:p>
            <a:r>
              <a:rPr lang="en-US" sz="2400"/>
              <a:t>2. Either the console.cloud.google.com webpage, OR the terminal once you have logged in</a:t>
            </a:r>
          </a:p>
        </p:txBody>
      </p:sp>
    </p:spTree>
    <p:extLst>
      <p:ext uri="{BB962C8B-B14F-4D97-AF65-F5344CB8AC3E}">
        <p14:creationId xmlns:p14="http://schemas.microsoft.com/office/powerpoint/2010/main" val="36254864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276919-8C1A-42E7-9ABA-4E4D3C6054CE}"/>
              </a:ext>
            </a:extLst>
          </p:cNvPr>
          <p:cNvPicPr>
            <a:picLocks noChangeAspect="1"/>
          </p:cNvPicPr>
          <p:nvPr/>
        </p:nvPicPr>
        <p:blipFill>
          <a:blip r:embed="rId2"/>
          <a:stretch>
            <a:fillRect/>
          </a:stretch>
        </p:blipFill>
        <p:spPr>
          <a:xfrm>
            <a:off x="1657196" y="779336"/>
            <a:ext cx="5514975" cy="1143000"/>
          </a:xfrm>
          <a:prstGeom prst="rect">
            <a:avLst/>
          </a:prstGeom>
        </p:spPr>
      </p:pic>
      <p:pic>
        <p:nvPicPr>
          <p:cNvPr id="1026" name="Picture 2" descr="nucmer dot plot">
            <a:extLst>
              <a:ext uri="{FF2B5EF4-FFF2-40B4-BE49-F238E27FC236}">
                <a16:creationId xmlns:a16="http://schemas.microsoft.com/office/drawing/2014/main" id="{5B899ACF-C78C-4ACB-99F6-055E0EFF6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747" y="2089880"/>
            <a:ext cx="3777843" cy="26782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289469C-E0C6-4247-B44B-B60515DB9195}"/>
              </a:ext>
            </a:extLst>
          </p:cNvPr>
          <p:cNvSpPr/>
          <p:nvPr/>
        </p:nvSpPr>
        <p:spPr>
          <a:xfrm>
            <a:off x="481781" y="3688526"/>
            <a:ext cx="6096000" cy="1200329"/>
          </a:xfrm>
          <a:prstGeom prst="rect">
            <a:avLst/>
          </a:prstGeom>
        </p:spPr>
        <p:txBody>
          <a:bodyPr>
            <a:spAutoFit/>
          </a:bodyPr>
          <a:lstStyle/>
          <a:p>
            <a:r>
              <a:rPr lang="en-US">
                <a:solidFill>
                  <a:srgbClr val="000000"/>
                </a:solidFill>
                <a:latin typeface="Times New Roman" panose="02020603050405020304" pitchFamily="18" charset="0"/>
              </a:rPr>
              <a:t>MUMmer is an open source software package for the rapid alignment of very large DNA and amino acid sequences.</a:t>
            </a:r>
          </a:p>
          <a:p>
            <a:r>
              <a:rPr lang="en-US">
                <a:solidFill>
                  <a:srgbClr val="000000"/>
                </a:solidFill>
                <a:latin typeface="Times New Roman" panose="02020603050405020304" pitchFamily="18" charset="0"/>
              </a:rPr>
              <a:t>Convenient in that it allows assembly-assembly comparison</a:t>
            </a:r>
          </a:p>
          <a:p>
            <a:r>
              <a:rPr lang="en-US">
                <a:solidFill>
                  <a:srgbClr val="000000"/>
                </a:solidFill>
                <a:latin typeface="Times New Roman" panose="02020603050405020304" pitchFamily="18" charset="0"/>
              </a:rPr>
              <a:t>Produces convenient output files</a:t>
            </a:r>
          </a:p>
        </p:txBody>
      </p:sp>
      <p:sp>
        <p:nvSpPr>
          <p:cNvPr id="6" name="Rectangle 5">
            <a:extLst>
              <a:ext uri="{FF2B5EF4-FFF2-40B4-BE49-F238E27FC236}">
                <a16:creationId xmlns:a16="http://schemas.microsoft.com/office/drawing/2014/main" id="{4C4AD928-9BD4-4841-9C79-00EE8BC519CE}"/>
              </a:ext>
            </a:extLst>
          </p:cNvPr>
          <p:cNvSpPr/>
          <p:nvPr/>
        </p:nvSpPr>
        <p:spPr>
          <a:xfrm>
            <a:off x="4218956" y="6170414"/>
            <a:ext cx="4084451" cy="369332"/>
          </a:xfrm>
          <a:prstGeom prst="rect">
            <a:avLst/>
          </a:prstGeom>
        </p:spPr>
        <p:txBody>
          <a:bodyPr wrap="none">
            <a:spAutoFit/>
          </a:bodyPr>
          <a:lstStyle/>
          <a:p>
            <a:r>
              <a:rPr lang="en-US"/>
              <a:t>http://mummer.sourceforge.net/manual/</a:t>
            </a:r>
          </a:p>
        </p:txBody>
      </p:sp>
    </p:spTree>
    <p:extLst>
      <p:ext uri="{BB962C8B-B14F-4D97-AF65-F5344CB8AC3E}">
        <p14:creationId xmlns:p14="http://schemas.microsoft.com/office/powerpoint/2010/main" val="277561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CB8E9D9-2EB5-439F-A6A2-68C198E3A13D}"/>
              </a:ext>
            </a:extLst>
          </p:cNvPr>
          <p:cNvSpPr>
            <a:spLocks noChangeArrowheads="1"/>
          </p:cNvSpPr>
          <p:nvPr/>
        </p:nvSpPr>
        <p:spPr bwMode="auto">
          <a:xfrm>
            <a:off x="613533" y="1276786"/>
            <a:ext cx="1035681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C0000"/>
                </a:solidFill>
                <a:effectLst/>
                <a:latin typeface="Arial Unicode MS"/>
              </a:rPr>
              <a:t> [BUFF]</a:t>
            </a:r>
            <a:r>
              <a:rPr kumimoji="0" lang="en-US" altLang="en-US" sz="6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distance from this SNP to the nearest mismatch (end of alignment, indel, SNP, etc) in the same alignment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CC0000"/>
                </a:solidFill>
                <a:effectLst/>
                <a:latin typeface="Arial Unicode MS"/>
              </a:rPr>
              <a:t> [DIST]</a:t>
            </a:r>
            <a:r>
              <a:rPr kumimoji="0" lang="en-US" altLang="en-US" sz="6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distance from this SNP to the nearest sequence end</a:t>
            </a:r>
            <a:r>
              <a:rPr kumimoji="0" lang="en-US" altLang="en-US" sz="1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44BB1CB0-206F-40B3-B4D6-07C5170BEDD3}"/>
              </a:ext>
            </a:extLst>
          </p:cNvPr>
          <p:cNvSpPr/>
          <p:nvPr/>
        </p:nvSpPr>
        <p:spPr>
          <a:xfrm>
            <a:off x="613533" y="2698402"/>
            <a:ext cx="10837115" cy="2308324"/>
          </a:xfrm>
          <a:prstGeom prst="rect">
            <a:avLst/>
          </a:prstGeom>
        </p:spPr>
        <p:txBody>
          <a:bodyPr wrap="square">
            <a:spAutoFit/>
          </a:bodyPr>
          <a:lstStyle/>
          <a:p>
            <a:r>
              <a:rPr lang="en-US" sz="1200">
                <a:latin typeface="Courier"/>
              </a:rPr>
              <a:t>[P1]    [SUB]   [SUB]   [P2]    [BUFF]  [DIST]  [FRM]   [TAGS]</a:t>
            </a:r>
          </a:p>
          <a:p>
            <a:endParaRPr lang="en-US" sz="1200">
              <a:latin typeface="Courier"/>
            </a:endParaRPr>
          </a:p>
          <a:p>
            <a:r>
              <a:rPr lang="en-US" sz="1200">
                <a:latin typeface="Courier"/>
              </a:rPr>
              <a:t>1552619 A       C       13      13      13      1       -1      opera_contig_3287_N134_BC08     NEOV01000018.1</a:t>
            </a:r>
          </a:p>
          <a:p>
            <a:endParaRPr lang="en-US" sz="1200">
              <a:latin typeface="Courier"/>
            </a:endParaRPr>
          </a:p>
          <a:p>
            <a:r>
              <a:rPr lang="en-US" sz="1200">
                <a:latin typeface="Courier"/>
              </a:rPr>
              <a:t>160460  T       C       66276   3       35981   1       1       opera_contig_3288_N134_BC08     NEOV01000013.1</a:t>
            </a:r>
          </a:p>
          <a:p>
            <a:r>
              <a:rPr lang="en-US" sz="1200">
                <a:latin typeface="Courier"/>
              </a:rPr>
              <a:t>160463  C       T       66279   3       35978   1       1       opera_contig_3288_N134_BC08     NEOV01000013.1</a:t>
            </a:r>
          </a:p>
          <a:p>
            <a:r>
              <a:rPr lang="en-US" sz="1200">
                <a:latin typeface="Courier"/>
              </a:rPr>
              <a:t>160496  G       A       66312   3       35945   1       1       opera_contig_3288_N134_BC08     NEOV01000013.1</a:t>
            </a:r>
          </a:p>
          <a:p>
            <a:r>
              <a:rPr lang="en-US" sz="1200">
                <a:latin typeface="Courier"/>
              </a:rPr>
              <a:t>160499  G       A       66315   3       35942   1       1       opera_contig_3288_N134_BC08     NEOV01000013.1</a:t>
            </a:r>
          </a:p>
          <a:p>
            <a:r>
              <a:rPr lang="en-US" sz="1200">
                <a:latin typeface="Courier"/>
              </a:rPr>
              <a:t>160505  A       C       66321   6       35936   1       1       opera_contig_3288_N134_BC08     NEOV01000013.1</a:t>
            </a:r>
          </a:p>
          <a:p>
            <a:r>
              <a:rPr lang="en-US" sz="1200">
                <a:latin typeface="Courier"/>
              </a:rPr>
              <a:t>160511  C       T       66327   6       35930   1       1       opera_contig_3288_N134_BC08     NEOV01000013.1</a:t>
            </a:r>
          </a:p>
          <a:p>
            <a:r>
              <a:rPr lang="en-US" sz="1200">
                <a:latin typeface="Courier"/>
              </a:rPr>
              <a:t>160520  T       C       66336   3       35921   1       1       opera_contig_3288_N134_BC08     NEOV01000013.1</a:t>
            </a:r>
          </a:p>
          <a:p>
            <a:r>
              <a:rPr lang="en-US" sz="1200">
                <a:latin typeface="Courier"/>
              </a:rPr>
              <a:t>160523  T       A       66339   3       35918   1       1       opera_contig_3288_N134_BC08     NEOV01000013.1</a:t>
            </a:r>
          </a:p>
        </p:txBody>
      </p:sp>
      <p:sp>
        <p:nvSpPr>
          <p:cNvPr id="7" name="TextBox 6">
            <a:extLst>
              <a:ext uri="{FF2B5EF4-FFF2-40B4-BE49-F238E27FC236}">
                <a16:creationId xmlns:a16="http://schemas.microsoft.com/office/drawing/2014/main" id="{9C06ED9B-758B-41F7-BD80-0C72E5BF91BF}"/>
              </a:ext>
            </a:extLst>
          </p:cNvPr>
          <p:cNvSpPr txBox="1"/>
          <p:nvPr/>
        </p:nvSpPr>
        <p:spPr>
          <a:xfrm>
            <a:off x="681458" y="692959"/>
            <a:ext cx="6571222" cy="369332"/>
          </a:xfrm>
          <a:prstGeom prst="rect">
            <a:avLst/>
          </a:prstGeom>
          <a:noFill/>
        </p:spPr>
        <p:txBody>
          <a:bodyPr wrap="none" rtlCol="0">
            <a:spAutoFit/>
          </a:bodyPr>
          <a:lstStyle/>
          <a:p>
            <a:r>
              <a:rPr lang="en-US"/>
              <a:t>there are two convenient numbers provided that allow easy filtering</a:t>
            </a:r>
          </a:p>
        </p:txBody>
      </p:sp>
      <p:sp>
        <p:nvSpPr>
          <p:cNvPr id="8" name="Oval 7">
            <a:extLst>
              <a:ext uri="{FF2B5EF4-FFF2-40B4-BE49-F238E27FC236}">
                <a16:creationId xmlns:a16="http://schemas.microsoft.com/office/drawing/2014/main" id="{6BB47D71-0152-4CFA-B484-D3E54EC51685}"/>
              </a:ext>
            </a:extLst>
          </p:cNvPr>
          <p:cNvSpPr/>
          <p:nvPr/>
        </p:nvSpPr>
        <p:spPr>
          <a:xfrm>
            <a:off x="4271134" y="3061765"/>
            <a:ext cx="395256" cy="2949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54D6AB2-E450-48CE-8B0A-6539DFA3E16B}"/>
              </a:ext>
            </a:extLst>
          </p:cNvPr>
          <p:cNvCxnSpPr>
            <a:stCxn id="8" idx="7"/>
          </p:cNvCxnSpPr>
          <p:nvPr/>
        </p:nvCxnSpPr>
        <p:spPr>
          <a:xfrm flipV="1">
            <a:off x="4608506" y="2460031"/>
            <a:ext cx="777606" cy="6449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0FAFC3-58B2-43A1-BE64-3DB408C1B227}"/>
              </a:ext>
            </a:extLst>
          </p:cNvPr>
          <p:cNvSpPr txBox="1"/>
          <p:nvPr/>
        </p:nvSpPr>
        <p:spPr>
          <a:xfrm>
            <a:off x="5386112" y="2209885"/>
            <a:ext cx="1899046" cy="369332"/>
          </a:xfrm>
          <a:prstGeom prst="rect">
            <a:avLst/>
          </a:prstGeom>
          <a:noFill/>
        </p:spPr>
        <p:txBody>
          <a:bodyPr wrap="none" rtlCol="0">
            <a:spAutoFit/>
          </a:bodyPr>
          <a:lstStyle/>
          <a:p>
            <a:r>
              <a:rPr lang="en-US"/>
              <a:t>near end of contig</a:t>
            </a:r>
          </a:p>
        </p:txBody>
      </p:sp>
      <p:sp>
        <p:nvSpPr>
          <p:cNvPr id="12" name="Right Brace 11">
            <a:extLst>
              <a:ext uri="{FF2B5EF4-FFF2-40B4-BE49-F238E27FC236}">
                <a16:creationId xmlns:a16="http://schemas.microsoft.com/office/drawing/2014/main" id="{EEBFA4FF-20A2-4E08-BB7E-08ACD63DEAB4}"/>
              </a:ext>
            </a:extLst>
          </p:cNvPr>
          <p:cNvSpPr/>
          <p:nvPr/>
        </p:nvSpPr>
        <p:spPr>
          <a:xfrm>
            <a:off x="3787386" y="3486519"/>
            <a:ext cx="271370" cy="152020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3FAE942-CA75-4E7D-BB38-1C6BF1007E7F}"/>
              </a:ext>
            </a:extLst>
          </p:cNvPr>
          <p:cNvCxnSpPr/>
          <p:nvPr/>
        </p:nvCxnSpPr>
        <p:spPr>
          <a:xfrm>
            <a:off x="4105951" y="4253435"/>
            <a:ext cx="383458" cy="12329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963ECE5-566D-4DF6-9C66-1D44316B321A}"/>
              </a:ext>
            </a:extLst>
          </p:cNvPr>
          <p:cNvSpPr txBox="1"/>
          <p:nvPr/>
        </p:nvSpPr>
        <p:spPr>
          <a:xfrm>
            <a:off x="4731282" y="5149508"/>
            <a:ext cx="4580356" cy="923330"/>
          </a:xfrm>
          <a:prstGeom prst="rect">
            <a:avLst/>
          </a:prstGeom>
          <a:noFill/>
        </p:spPr>
        <p:txBody>
          <a:bodyPr wrap="none" rtlCol="0">
            <a:spAutoFit/>
          </a:bodyPr>
          <a:lstStyle/>
          <a:p>
            <a:r>
              <a:rPr lang="en-US"/>
              <a:t>these SNPs are clustering in a very small region</a:t>
            </a:r>
          </a:p>
          <a:p>
            <a:r>
              <a:rPr lang="en-US"/>
              <a:t>could be alignment problem</a:t>
            </a:r>
          </a:p>
          <a:p>
            <a:r>
              <a:rPr lang="en-US"/>
              <a:t>could be recombination</a:t>
            </a:r>
          </a:p>
        </p:txBody>
      </p:sp>
      <p:sp>
        <p:nvSpPr>
          <p:cNvPr id="16" name="TextBox 15">
            <a:extLst>
              <a:ext uri="{FF2B5EF4-FFF2-40B4-BE49-F238E27FC236}">
                <a16:creationId xmlns:a16="http://schemas.microsoft.com/office/drawing/2014/main" id="{C227DD16-CD4C-41F9-9885-F7FAA3F34CA0}"/>
              </a:ext>
            </a:extLst>
          </p:cNvPr>
          <p:cNvSpPr txBox="1"/>
          <p:nvPr/>
        </p:nvSpPr>
        <p:spPr>
          <a:xfrm>
            <a:off x="3663524" y="6307953"/>
            <a:ext cx="4737131" cy="369332"/>
          </a:xfrm>
          <a:prstGeom prst="rect">
            <a:avLst/>
          </a:prstGeom>
          <a:noFill/>
        </p:spPr>
        <p:txBody>
          <a:bodyPr wrap="none" rtlCol="0">
            <a:spAutoFit/>
          </a:bodyPr>
          <a:lstStyle/>
          <a:p>
            <a:r>
              <a:rPr lang="en-US"/>
              <a:t>both need to be filtered for accurate assessment</a:t>
            </a:r>
          </a:p>
        </p:txBody>
      </p:sp>
    </p:spTree>
    <p:extLst>
      <p:ext uri="{BB962C8B-B14F-4D97-AF65-F5344CB8AC3E}">
        <p14:creationId xmlns:p14="http://schemas.microsoft.com/office/powerpoint/2010/main" val="4217995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C242DD-DEBC-4CB2-A7CB-3001BA17DA3A}"/>
              </a:ext>
            </a:extLst>
          </p:cNvPr>
          <p:cNvSpPr txBox="1"/>
          <p:nvPr/>
        </p:nvSpPr>
        <p:spPr>
          <a:xfrm>
            <a:off x="843608" y="996990"/>
            <a:ext cx="10713574" cy="4247317"/>
          </a:xfrm>
          <a:prstGeom prst="rect">
            <a:avLst/>
          </a:prstGeom>
          <a:noFill/>
        </p:spPr>
        <p:txBody>
          <a:bodyPr wrap="none" rtlCol="0">
            <a:spAutoFit/>
          </a:bodyPr>
          <a:lstStyle/>
          <a:p>
            <a:r>
              <a:rPr lang="en-US"/>
              <a:t>However, this step resulted in identification of an issue with an assembly of ~75% avg. genome size</a:t>
            </a:r>
          </a:p>
          <a:p>
            <a:endParaRPr lang="en-US"/>
          </a:p>
          <a:p>
            <a:r>
              <a:rPr lang="en-US"/>
              <a:t>We skipped assembly QC in the first project but it is always a critical step in data assessment</a:t>
            </a:r>
          </a:p>
          <a:p>
            <a:endParaRPr lang="en-US"/>
          </a:p>
          <a:p>
            <a:r>
              <a:rPr lang="en-US"/>
              <a:t>Typical metrics include</a:t>
            </a:r>
          </a:p>
          <a:p>
            <a:endParaRPr lang="en-US"/>
          </a:p>
          <a:p>
            <a:r>
              <a:rPr lang="en-US"/>
              <a:t>1. assembly size</a:t>
            </a:r>
          </a:p>
          <a:p>
            <a:r>
              <a:rPr lang="en-US"/>
              <a:t>2. contig count</a:t>
            </a:r>
          </a:p>
          <a:p>
            <a:r>
              <a:rPr lang="en-US"/>
              <a:t>3. N50</a:t>
            </a:r>
          </a:p>
          <a:p>
            <a:r>
              <a:rPr lang="en-US"/>
              <a:t>4. average nucleotide identity (NCBI PGAP tool does this)</a:t>
            </a:r>
          </a:p>
          <a:p>
            <a:r>
              <a:rPr lang="en-US"/>
              <a:t>5. some other assessment of contamination</a:t>
            </a:r>
          </a:p>
          <a:p>
            <a:endParaRPr lang="en-US"/>
          </a:p>
          <a:p>
            <a:r>
              <a:rPr lang="en-US"/>
              <a:t>And the above are context dependent for the species under investigation. Obviously these are hybrid assemblies</a:t>
            </a:r>
          </a:p>
          <a:p>
            <a:r>
              <a:rPr lang="en-US"/>
              <a:t>put together from a metagenomics dataset and are not the same as a pure cultured isolate.</a:t>
            </a:r>
          </a:p>
          <a:p>
            <a:endParaRPr lang="en-US"/>
          </a:p>
        </p:txBody>
      </p:sp>
    </p:spTree>
    <p:extLst>
      <p:ext uri="{BB962C8B-B14F-4D97-AF65-F5344CB8AC3E}">
        <p14:creationId xmlns:p14="http://schemas.microsoft.com/office/powerpoint/2010/main" val="410939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FB6FE0-DAEC-49C6-9679-6F041E25B5F3}"/>
              </a:ext>
            </a:extLst>
          </p:cNvPr>
          <p:cNvPicPr>
            <a:picLocks noChangeAspect="1"/>
          </p:cNvPicPr>
          <p:nvPr/>
        </p:nvPicPr>
        <p:blipFill>
          <a:blip r:embed="rId2"/>
          <a:stretch>
            <a:fillRect/>
          </a:stretch>
        </p:blipFill>
        <p:spPr>
          <a:xfrm>
            <a:off x="1001797" y="277270"/>
            <a:ext cx="5887740" cy="5568991"/>
          </a:xfrm>
          <a:prstGeom prst="rect">
            <a:avLst/>
          </a:prstGeom>
          <a:ln>
            <a:solidFill>
              <a:schemeClr val="accent1"/>
            </a:solidFill>
          </a:ln>
        </p:spPr>
      </p:pic>
      <p:sp>
        <p:nvSpPr>
          <p:cNvPr id="3" name="TextBox 2">
            <a:extLst>
              <a:ext uri="{FF2B5EF4-FFF2-40B4-BE49-F238E27FC236}">
                <a16:creationId xmlns:a16="http://schemas.microsoft.com/office/drawing/2014/main" id="{440D3706-DE0B-4D4B-B9E9-B97873F669EC}"/>
              </a:ext>
            </a:extLst>
          </p:cNvPr>
          <p:cNvSpPr txBox="1"/>
          <p:nvPr/>
        </p:nvSpPr>
        <p:spPr>
          <a:xfrm>
            <a:off x="7527577" y="1038286"/>
            <a:ext cx="4164794" cy="1754326"/>
          </a:xfrm>
          <a:prstGeom prst="rect">
            <a:avLst/>
          </a:prstGeom>
          <a:noFill/>
        </p:spPr>
        <p:txBody>
          <a:bodyPr wrap="none" rtlCol="0">
            <a:spAutoFit/>
          </a:bodyPr>
          <a:lstStyle/>
          <a:p>
            <a:r>
              <a:rPr lang="en-US"/>
              <a:t>After filtering outlier genomes</a:t>
            </a:r>
          </a:p>
          <a:p>
            <a:r>
              <a:rPr lang="en-US"/>
              <a:t>(one based on size, the rest based on </a:t>
            </a:r>
          </a:p>
          <a:p>
            <a:r>
              <a:rPr lang="en-US"/>
              <a:t>SNP distances &gt; 1000) and then</a:t>
            </a:r>
          </a:p>
          <a:p>
            <a:r>
              <a:rPr lang="en-US"/>
              <a:t>generating a phylogenetic tree</a:t>
            </a:r>
          </a:p>
          <a:p>
            <a:r>
              <a:rPr lang="en-US"/>
              <a:t>using parsnp, you end up with two distinct</a:t>
            </a:r>
          </a:p>
          <a:p>
            <a:r>
              <a:rPr lang="en-US"/>
              <a:t>clades</a:t>
            </a:r>
          </a:p>
        </p:txBody>
      </p:sp>
    </p:spTree>
    <p:extLst>
      <p:ext uri="{BB962C8B-B14F-4D97-AF65-F5344CB8AC3E}">
        <p14:creationId xmlns:p14="http://schemas.microsoft.com/office/powerpoint/2010/main" val="4171021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778085-2AA0-4615-ABB9-22E8829946F6}"/>
              </a:ext>
            </a:extLst>
          </p:cNvPr>
          <p:cNvSpPr/>
          <p:nvPr/>
        </p:nvSpPr>
        <p:spPr>
          <a:xfrm>
            <a:off x="1278194" y="1648694"/>
            <a:ext cx="9281652" cy="3416320"/>
          </a:xfrm>
          <a:prstGeom prst="rect">
            <a:avLst/>
          </a:prstGeom>
        </p:spPr>
        <p:txBody>
          <a:bodyPr wrap="square">
            <a:spAutoFit/>
          </a:bodyPr>
          <a:lstStyle/>
          <a:p>
            <a:r>
              <a:rPr lang="en-US" sz="2400" i="1">
                <a:solidFill>
                  <a:srgbClr val="000000"/>
                </a:solidFill>
                <a:latin typeface="MinionPro-Regular"/>
              </a:rPr>
              <a:t>...including Singaporean and Kuwaiti patient isolate genomes at</a:t>
            </a:r>
          </a:p>
          <a:p>
            <a:r>
              <a:rPr lang="en-US" sz="2400" i="1">
                <a:solidFill>
                  <a:srgbClr val="000000"/>
                </a:solidFill>
                <a:latin typeface="MinionPro-Regular"/>
              </a:rPr>
              <a:t>high identity (s6, </a:t>
            </a:r>
            <a:r>
              <a:rPr lang="en-US" sz="2400" i="1">
                <a:solidFill>
                  <a:srgbClr val="000000"/>
                </a:solidFill>
                <a:latin typeface="STIXGeneral-Regular"/>
              </a:rPr>
              <a:t>&gt;</a:t>
            </a:r>
            <a:r>
              <a:rPr lang="en-US" sz="2400" i="1">
                <a:solidFill>
                  <a:srgbClr val="000000"/>
                </a:solidFill>
                <a:latin typeface="MinionPro-Regular"/>
              </a:rPr>
              <a:t>99.99% ANI).</a:t>
            </a:r>
          </a:p>
          <a:p>
            <a:endParaRPr lang="en-US" sz="2400">
              <a:solidFill>
                <a:srgbClr val="000000"/>
              </a:solidFill>
              <a:latin typeface="MinionPro-Regular"/>
            </a:endParaRPr>
          </a:p>
          <a:p>
            <a:r>
              <a:rPr lang="en-US" sz="2400">
                <a:solidFill>
                  <a:srgbClr val="000000"/>
                </a:solidFill>
                <a:latin typeface="MinionPro-Regular"/>
              </a:rPr>
              <a:t>4 Mb gnome - (4 Mb genome X 0.9999) = 400 SNPs</a:t>
            </a:r>
          </a:p>
          <a:p>
            <a:endParaRPr lang="en-US" sz="2400">
              <a:solidFill>
                <a:srgbClr val="000000"/>
              </a:solidFill>
              <a:latin typeface="MinionPro-Regular"/>
            </a:endParaRPr>
          </a:p>
          <a:p>
            <a:r>
              <a:rPr lang="en-US" sz="2400">
                <a:solidFill>
                  <a:srgbClr val="000000"/>
                </a:solidFill>
                <a:latin typeface="MinionPro-Regular"/>
              </a:rPr>
              <a:t>The ANI range is the same order of magnitude we found for our SNP distances</a:t>
            </a:r>
          </a:p>
          <a:p>
            <a:endParaRPr lang="en-US" sz="2400">
              <a:solidFill>
                <a:srgbClr val="000000"/>
              </a:solidFill>
              <a:latin typeface="MinionPro-Regular"/>
            </a:endParaRPr>
          </a:p>
          <a:p>
            <a:r>
              <a:rPr lang="en-US" sz="2400">
                <a:solidFill>
                  <a:srgbClr val="000000"/>
                </a:solidFill>
                <a:latin typeface="MinionPro-Regular"/>
              </a:rPr>
              <a:t>These isolates ARE related, but they are NOT clonal  </a:t>
            </a:r>
            <a:endParaRPr lang="en-US" sz="2400"/>
          </a:p>
        </p:txBody>
      </p:sp>
    </p:spTree>
    <p:extLst>
      <p:ext uri="{BB962C8B-B14F-4D97-AF65-F5344CB8AC3E}">
        <p14:creationId xmlns:p14="http://schemas.microsoft.com/office/powerpoint/2010/main" val="3592533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6B8277-4AA8-4F05-89B0-4AAB58A49C06}"/>
              </a:ext>
            </a:extLst>
          </p:cNvPr>
          <p:cNvSpPr txBox="1"/>
          <p:nvPr/>
        </p:nvSpPr>
        <p:spPr>
          <a:xfrm>
            <a:off x="743320" y="1504335"/>
            <a:ext cx="10474516" cy="2308324"/>
          </a:xfrm>
          <a:prstGeom prst="rect">
            <a:avLst/>
          </a:prstGeom>
          <a:noFill/>
        </p:spPr>
        <p:txBody>
          <a:bodyPr wrap="square" rtlCol="0">
            <a:spAutoFit/>
          </a:bodyPr>
          <a:lstStyle/>
          <a:p>
            <a:r>
              <a:rPr lang="en-US" sz="2400"/>
              <a:t>The Pathogen Detection project does not currently include metagenomic derived assemblies</a:t>
            </a:r>
          </a:p>
          <a:p>
            <a:endParaRPr lang="en-US" sz="2400"/>
          </a:p>
          <a:p>
            <a:r>
              <a:rPr lang="en-US" sz="2400"/>
              <a:t>If cultured isolate sequences were submitted, we could have included them in the system, then all of the above</a:t>
            </a:r>
          </a:p>
          <a:p>
            <a:r>
              <a:rPr lang="en-US" sz="2400"/>
              <a:t>steps could have been done by simply clicking on a web page</a:t>
            </a:r>
          </a:p>
        </p:txBody>
      </p:sp>
    </p:spTree>
    <p:extLst>
      <p:ext uri="{BB962C8B-B14F-4D97-AF65-F5344CB8AC3E}">
        <p14:creationId xmlns:p14="http://schemas.microsoft.com/office/powerpoint/2010/main" val="2543186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9BE5B-5CEA-426C-B920-763542EEBDB9}"/>
              </a:ext>
            </a:extLst>
          </p:cNvPr>
          <p:cNvSpPr/>
          <p:nvPr/>
        </p:nvSpPr>
        <p:spPr>
          <a:xfrm>
            <a:off x="678426" y="2652743"/>
            <a:ext cx="637130" cy="34806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BFEF123-8FD0-4F39-BDA3-36741C006A77}"/>
              </a:ext>
            </a:extLst>
          </p:cNvPr>
          <p:cNvSpPr/>
          <p:nvPr/>
        </p:nvSpPr>
        <p:spPr>
          <a:xfrm>
            <a:off x="678426" y="3205852"/>
            <a:ext cx="637130" cy="348062"/>
          </a:xfrm>
          <a:prstGeom prst="rect">
            <a:avLst/>
          </a:prstGeom>
          <a:solidFill>
            <a:schemeClr val="accent5">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EC3E2A-27CD-4285-A6E1-7CB126D7D20E}"/>
              </a:ext>
            </a:extLst>
          </p:cNvPr>
          <p:cNvSpPr/>
          <p:nvPr/>
        </p:nvSpPr>
        <p:spPr>
          <a:xfrm>
            <a:off x="677443" y="3758961"/>
            <a:ext cx="637130" cy="34806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BF8EE82-7F4F-4B63-951A-045EAD86AA0F}"/>
              </a:ext>
            </a:extLst>
          </p:cNvPr>
          <p:cNvSpPr/>
          <p:nvPr/>
        </p:nvSpPr>
        <p:spPr>
          <a:xfrm>
            <a:off x="678426" y="2147365"/>
            <a:ext cx="637130" cy="3480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D703E3-922F-491C-807F-80A773102BC1}"/>
              </a:ext>
            </a:extLst>
          </p:cNvPr>
          <p:cNvSpPr txBox="1"/>
          <p:nvPr/>
        </p:nvSpPr>
        <p:spPr>
          <a:xfrm>
            <a:off x="613534" y="826867"/>
            <a:ext cx="11059887" cy="4185761"/>
          </a:xfrm>
          <a:prstGeom prst="rect">
            <a:avLst/>
          </a:prstGeom>
          <a:noFill/>
        </p:spPr>
        <p:txBody>
          <a:bodyPr wrap="none" rtlCol="0">
            <a:spAutoFit/>
          </a:bodyPr>
          <a:lstStyle/>
          <a:p>
            <a:r>
              <a:rPr lang="en-US" sz="3200" b="1" u="sng"/>
              <a:t>Summary: Project 2</a:t>
            </a:r>
          </a:p>
          <a:p>
            <a:endParaRPr lang="en-US"/>
          </a:p>
          <a:p>
            <a:r>
              <a:rPr lang="en-US"/>
              <a:t>In this project we introduced:</a:t>
            </a:r>
          </a:p>
          <a:p>
            <a:endParaRPr lang="en-US"/>
          </a:p>
          <a:p>
            <a:r>
              <a:rPr lang="en-US"/>
              <a:t>Step1. Review the phylogenetic tree in Figure 5 of the paper, s6 cluster of </a:t>
            </a:r>
            <a:r>
              <a:rPr lang="en-US" i="1"/>
              <a:t>A. baumannii</a:t>
            </a:r>
          </a:p>
          <a:p>
            <a:r>
              <a:rPr lang="en-US"/>
              <a:t> </a:t>
            </a:r>
          </a:p>
          <a:p>
            <a:r>
              <a:rPr lang="en-US"/>
              <a:t>Step2. Obtain the Singapore s6 cluster genome sequences from the data files from the paper</a:t>
            </a:r>
          </a:p>
          <a:p>
            <a:endParaRPr lang="en-US"/>
          </a:p>
          <a:p>
            <a:r>
              <a:rPr lang="en-US"/>
              <a:t>Step3. Obtain the Kuwaiti patient isolate genomes from Pathogen Detection</a:t>
            </a:r>
          </a:p>
          <a:p>
            <a:endParaRPr lang="en-US"/>
          </a:p>
          <a:p>
            <a:r>
              <a:rPr lang="en-US"/>
              <a:t>Step4. Compare the s6 to Kuwaiti isolates using mummer and parse the SNPs, identify problem cases and determine</a:t>
            </a:r>
          </a:p>
          <a:p>
            <a:r>
              <a:rPr lang="en-US"/>
              <a:t>actual distances between the two datasets</a:t>
            </a:r>
          </a:p>
          <a:p>
            <a:endParaRPr lang="en-US"/>
          </a:p>
          <a:p>
            <a:endParaRPr lang="en-US"/>
          </a:p>
        </p:txBody>
      </p:sp>
    </p:spTree>
    <p:extLst>
      <p:ext uri="{BB962C8B-B14F-4D97-AF65-F5344CB8AC3E}">
        <p14:creationId xmlns:p14="http://schemas.microsoft.com/office/powerpoint/2010/main" val="3723074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3C0C4F-DF3A-4EB5-AEDB-35AE6E5059A4}"/>
              </a:ext>
            </a:extLst>
          </p:cNvPr>
          <p:cNvSpPr txBox="1"/>
          <p:nvPr/>
        </p:nvSpPr>
        <p:spPr>
          <a:xfrm>
            <a:off x="1064199" y="1081320"/>
            <a:ext cx="7422225" cy="4278094"/>
          </a:xfrm>
          <a:prstGeom prst="rect">
            <a:avLst/>
          </a:prstGeom>
          <a:noFill/>
        </p:spPr>
        <p:txBody>
          <a:bodyPr wrap="none" rtlCol="0">
            <a:spAutoFit/>
          </a:bodyPr>
          <a:lstStyle/>
          <a:p>
            <a:r>
              <a:rPr lang="en-US" sz="2400">
                <a:latin typeface="Abadi" panose="020B0604020104020204" pitchFamily="34" charset="0"/>
              </a:rPr>
              <a:t>Project3. From a set of metagenomic samples</a:t>
            </a:r>
          </a:p>
          <a:p>
            <a:endParaRPr lang="en-US">
              <a:latin typeface="Abadi" panose="020B0604020104020204" pitchFamily="34" charset="0"/>
            </a:endParaRPr>
          </a:p>
          <a:p>
            <a:r>
              <a:rPr lang="en-US">
                <a:latin typeface="Abadi" panose="020B0604020104020204" pitchFamily="34" charset="0"/>
              </a:rPr>
              <a:t>	a. select interesting examples based on reported Resistome</a:t>
            </a:r>
          </a:p>
          <a:p>
            <a:endParaRPr lang="en-US">
              <a:latin typeface="Abadi" panose="020B0604020104020204" pitchFamily="34" charset="0"/>
            </a:endParaRPr>
          </a:p>
          <a:p>
            <a:r>
              <a:rPr lang="en-US">
                <a:latin typeface="Abadi" panose="020B0604020104020204" pitchFamily="34" charset="0"/>
              </a:rPr>
              <a:t>	b. from set of assembled plasmid, select interesting plasmids</a:t>
            </a:r>
          </a:p>
          <a:p>
            <a:endParaRPr lang="en-US">
              <a:latin typeface="Abadi" panose="020B0604020104020204" pitchFamily="34" charset="0"/>
            </a:endParaRPr>
          </a:p>
          <a:p>
            <a:r>
              <a:rPr lang="en-US">
                <a:latin typeface="Abadi" panose="020B0604020104020204" pitchFamily="34" charset="0"/>
              </a:rPr>
              <a:t>	c. pull out reads from a using b as reference and tool readfinder</a:t>
            </a:r>
          </a:p>
          <a:p>
            <a:endParaRPr lang="en-US">
              <a:latin typeface="Abadi" panose="020B0604020104020204" pitchFamily="34" charset="0"/>
            </a:endParaRPr>
          </a:p>
          <a:p>
            <a:r>
              <a:rPr lang="en-US">
                <a:latin typeface="Abadi" panose="020B0604020104020204" pitchFamily="34" charset="0"/>
              </a:rPr>
              <a:t>	d. assemble reads from c using b as reference using saute</a:t>
            </a:r>
          </a:p>
          <a:p>
            <a:endParaRPr lang="en-US">
              <a:latin typeface="Abadi" panose="020B0604020104020204" pitchFamily="34" charset="0"/>
            </a:endParaRPr>
          </a:p>
          <a:p>
            <a:r>
              <a:rPr lang="en-US">
                <a:latin typeface="Abadi" panose="020B0604020104020204" pitchFamily="34" charset="0"/>
              </a:rPr>
              <a:t>	e. compare assembled plasmid against reference plasmid</a:t>
            </a:r>
          </a:p>
          <a:p>
            <a:endParaRPr lang="en-US">
              <a:latin typeface="Abadi" panose="020B0604020104020204" pitchFamily="34" charset="0"/>
            </a:endParaRPr>
          </a:p>
          <a:p>
            <a:r>
              <a:rPr lang="en-US">
                <a:latin typeface="Abadi" panose="020B0604020104020204" pitchFamily="34" charset="0"/>
              </a:rPr>
              <a:t>	f. identify shared plasmids in different metagenomic samples</a:t>
            </a:r>
          </a:p>
          <a:p>
            <a:endParaRPr lang="en-US" sz="3200">
              <a:latin typeface="Abadi" panose="020B0604020104020204" pitchFamily="34" charset="0"/>
            </a:endParaRPr>
          </a:p>
        </p:txBody>
      </p:sp>
    </p:spTree>
    <p:extLst>
      <p:ext uri="{BB962C8B-B14F-4D97-AF65-F5344CB8AC3E}">
        <p14:creationId xmlns:p14="http://schemas.microsoft.com/office/powerpoint/2010/main" val="27915442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02073B-3FD6-404C-B4A0-EC8815FD3700}"/>
              </a:ext>
            </a:extLst>
          </p:cNvPr>
          <p:cNvSpPr txBox="1"/>
          <p:nvPr/>
        </p:nvSpPr>
        <p:spPr>
          <a:xfrm>
            <a:off x="2253553" y="464263"/>
            <a:ext cx="5678606" cy="369332"/>
          </a:xfrm>
          <a:prstGeom prst="rect">
            <a:avLst/>
          </a:prstGeom>
          <a:noFill/>
        </p:spPr>
        <p:txBody>
          <a:bodyPr wrap="none" rtlCol="0">
            <a:spAutoFit/>
          </a:bodyPr>
          <a:lstStyle/>
          <a:p>
            <a:r>
              <a:rPr lang="en-US"/>
              <a:t>Reported Resistome of Metagenomics Samples from Paper</a:t>
            </a:r>
          </a:p>
        </p:txBody>
      </p:sp>
      <p:sp>
        <p:nvSpPr>
          <p:cNvPr id="8" name="TextBox 7">
            <a:extLst>
              <a:ext uri="{FF2B5EF4-FFF2-40B4-BE49-F238E27FC236}">
                <a16:creationId xmlns:a16="http://schemas.microsoft.com/office/drawing/2014/main" id="{93BD429C-135C-49A0-BE9B-9AEC447075EB}"/>
              </a:ext>
            </a:extLst>
          </p:cNvPr>
          <p:cNvSpPr txBox="1"/>
          <p:nvPr/>
        </p:nvSpPr>
        <p:spPr>
          <a:xfrm>
            <a:off x="932098" y="4810113"/>
            <a:ext cx="9978501" cy="646331"/>
          </a:xfrm>
          <a:prstGeom prst="rect">
            <a:avLst/>
          </a:prstGeom>
          <a:noFill/>
        </p:spPr>
        <p:txBody>
          <a:bodyPr wrap="none" rtlCol="0">
            <a:spAutoFit/>
          </a:bodyPr>
          <a:lstStyle/>
          <a:p>
            <a:r>
              <a:rPr lang="en-US"/>
              <a:t>we used the table from the paper to select several interesting cases, high count of genes, or select genes</a:t>
            </a:r>
          </a:p>
          <a:p>
            <a:r>
              <a:rPr lang="en-US"/>
              <a:t>(the above list is filtered for beta lactamases, present in first sample)</a:t>
            </a:r>
          </a:p>
        </p:txBody>
      </p:sp>
      <p:graphicFrame>
        <p:nvGraphicFramePr>
          <p:cNvPr id="9" name="Table 8">
            <a:extLst>
              <a:ext uri="{FF2B5EF4-FFF2-40B4-BE49-F238E27FC236}">
                <a16:creationId xmlns:a16="http://schemas.microsoft.com/office/drawing/2014/main" id="{ED3B19A6-A2C3-40B5-837A-3899C06BB3C8}"/>
              </a:ext>
            </a:extLst>
          </p:cNvPr>
          <p:cNvGraphicFramePr>
            <a:graphicFrameLocks noGrp="1"/>
          </p:cNvGraphicFramePr>
          <p:nvPr>
            <p:extLst>
              <p:ext uri="{D42A27DB-BD31-4B8C-83A1-F6EECF244321}">
                <p14:modId xmlns:p14="http://schemas.microsoft.com/office/powerpoint/2010/main" val="1332664288"/>
              </p:ext>
            </p:extLst>
          </p:nvPr>
        </p:nvGraphicFramePr>
        <p:xfrm>
          <a:off x="2128901" y="1840287"/>
          <a:ext cx="6932508" cy="1977390"/>
        </p:xfrm>
        <a:graphic>
          <a:graphicData uri="http://schemas.openxmlformats.org/drawingml/2006/table">
            <a:tbl>
              <a:tblPr>
                <a:tableStyleId>{5C22544A-7EE6-4342-B048-85BDC9FD1C3A}</a:tableStyleId>
              </a:tblPr>
              <a:tblGrid>
                <a:gridCol w="2245743">
                  <a:extLst>
                    <a:ext uri="{9D8B030D-6E8A-4147-A177-3AD203B41FA5}">
                      <a16:colId xmlns:a16="http://schemas.microsoft.com/office/drawing/2014/main" val="3530065463"/>
                    </a:ext>
                  </a:extLst>
                </a:gridCol>
                <a:gridCol w="937353">
                  <a:extLst>
                    <a:ext uri="{9D8B030D-6E8A-4147-A177-3AD203B41FA5}">
                      <a16:colId xmlns:a16="http://schemas.microsoft.com/office/drawing/2014/main" val="3243948995"/>
                    </a:ext>
                  </a:extLst>
                </a:gridCol>
                <a:gridCol w="937353">
                  <a:extLst>
                    <a:ext uri="{9D8B030D-6E8A-4147-A177-3AD203B41FA5}">
                      <a16:colId xmlns:a16="http://schemas.microsoft.com/office/drawing/2014/main" val="2024854287"/>
                    </a:ext>
                  </a:extLst>
                </a:gridCol>
                <a:gridCol w="937353">
                  <a:extLst>
                    <a:ext uri="{9D8B030D-6E8A-4147-A177-3AD203B41FA5}">
                      <a16:colId xmlns:a16="http://schemas.microsoft.com/office/drawing/2014/main" val="3619787997"/>
                    </a:ext>
                  </a:extLst>
                </a:gridCol>
                <a:gridCol w="937353">
                  <a:extLst>
                    <a:ext uri="{9D8B030D-6E8A-4147-A177-3AD203B41FA5}">
                      <a16:colId xmlns:a16="http://schemas.microsoft.com/office/drawing/2014/main" val="481194322"/>
                    </a:ext>
                  </a:extLst>
                </a:gridCol>
                <a:gridCol w="937353">
                  <a:extLst>
                    <a:ext uri="{9D8B030D-6E8A-4147-A177-3AD203B41FA5}">
                      <a16:colId xmlns:a16="http://schemas.microsoft.com/office/drawing/2014/main" val="668208762"/>
                    </a:ext>
                  </a:extLst>
                </a:gridCol>
              </a:tblGrid>
              <a:tr h="381000">
                <a:tc>
                  <a:txBody>
                    <a:bodyPr/>
                    <a:lstStyle/>
                    <a:p>
                      <a:pPr algn="l" fontAlgn="t"/>
                      <a:r>
                        <a:rPr lang="en-US" sz="1800" u="none" strike="noStrike">
                          <a:effectLst/>
                        </a:rPr>
                        <a:t>Antibiotic resistance gene</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WEE037</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WEE039</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WEE120</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WEE125</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WEE237</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097974400"/>
                  </a:ext>
                </a:extLst>
              </a:tr>
              <a:tr h="190500">
                <a:tc>
                  <a:txBody>
                    <a:bodyPr/>
                    <a:lstStyle/>
                    <a:p>
                      <a:pPr algn="l" fontAlgn="t"/>
                      <a:r>
                        <a:rPr lang="en-US" sz="1800" u="none" strike="noStrike">
                          <a:effectLst/>
                        </a:rPr>
                        <a:t>OXA-1_Bla</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550194441"/>
                  </a:ext>
                </a:extLst>
              </a:tr>
              <a:tr h="190500">
                <a:tc>
                  <a:txBody>
                    <a:bodyPr/>
                    <a:lstStyle/>
                    <a:p>
                      <a:pPr algn="l" fontAlgn="t"/>
                      <a:r>
                        <a:rPr lang="en-US" sz="1800" u="none" strike="noStrike">
                          <a:effectLst/>
                        </a:rPr>
                        <a:t>DHA_Bla</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284640180"/>
                  </a:ext>
                </a:extLst>
              </a:tr>
              <a:tr h="190500">
                <a:tc>
                  <a:txBody>
                    <a:bodyPr/>
                    <a:lstStyle/>
                    <a:p>
                      <a:pPr algn="l" fontAlgn="t"/>
                      <a:r>
                        <a:rPr lang="en-US" sz="1800" u="none" strike="noStrike">
                          <a:effectLst/>
                        </a:rPr>
                        <a:t>MECA_Bla</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754134865"/>
                  </a:ext>
                </a:extLst>
              </a:tr>
              <a:tr h="190500">
                <a:tc>
                  <a:txBody>
                    <a:bodyPr/>
                    <a:lstStyle/>
                    <a:p>
                      <a:pPr algn="l" fontAlgn="t"/>
                      <a:r>
                        <a:rPr lang="en-US" sz="1800" u="none" strike="noStrike">
                          <a:effectLst/>
                        </a:rPr>
                        <a:t>OXA-48_Bla</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16672601"/>
                  </a:ext>
                </a:extLst>
              </a:tr>
              <a:tr h="190500">
                <a:tc>
                  <a:txBody>
                    <a:bodyPr/>
                    <a:lstStyle/>
                    <a:p>
                      <a:pPr algn="l" fontAlgn="t"/>
                      <a:r>
                        <a:rPr lang="en-US" sz="1800" u="none" strike="noStrike">
                          <a:effectLst/>
                        </a:rPr>
                        <a:t>CTX-M-1_Bla</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34097589"/>
                  </a:ext>
                </a:extLst>
              </a:tr>
            </a:tbl>
          </a:graphicData>
        </a:graphic>
      </p:graphicFrame>
    </p:spTree>
    <p:extLst>
      <p:ext uri="{BB962C8B-B14F-4D97-AF65-F5344CB8AC3E}">
        <p14:creationId xmlns:p14="http://schemas.microsoft.com/office/powerpoint/2010/main" val="4938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02073B-3FD6-404C-B4A0-EC8815FD3700}"/>
              </a:ext>
            </a:extLst>
          </p:cNvPr>
          <p:cNvSpPr txBox="1"/>
          <p:nvPr/>
        </p:nvSpPr>
        <p:spPr>
          <a:xfrm>
            <a:off x="1575127" y="977506"/>
            <a:ext cx="8876982" cy="369332"/>
          </a:xfrm>
          <a:prstGeom prst="rect">
            <a:avLst/>
          </a:prstGeom>
          <a:noFill/>
        </p:spPr>
        <p:txBody>
          <a:bodyPr wrap="none" rtlCol="0">
            <a:spAutoFit/>
          </a:bodyPr>
          <a:lstStyle/>
          <a:p>
            <a:r>
              <a:rPr lang="en-US"/>
              <a:t>Reported Metadata of Metagenomics Samples from Paper (combined from multiple sources)</a:t>
            </a:r>
          </a:p>
        </p:txBody>
      </p:sp>
      <p:graphicFrame>
        <p:nvGraphicFramePr>
          <p:cNvPr id="2" name="Table 1">
            <a:extLst>
              <a:ext uri="{FF2B5EF4-FFF2-40B4-BE49-F238E27FC236}">
                <a16:creationId xmlns:a16="http://schemas.microsoft.com/office/drawing/2014/main" id="{63E074F7-5188-4F99-9150-BF1C53D9D18C}"/>
              </a:ext>
            </a:extLst>
          </p:cNvPr>
          <p:cNvGraphicFramePr>
            <a:graphicFrameLocks noGrp="1"/>
          </p:cNvGraphicFramePr>
          <p:nvPr>
            <p:extLst>
              <p:ext uri="{D42A27DB-BD31-4B8C-83A1-F6EECF244321}">
                <p14:modId xmlns:p14="http://schemas.microsoft.com/office/powerpoint/2010/main" val="1196664884"/>
              </p:ext>
            </p:extLst>
          </p:nvPr>
        </p:nvGraphicFramePr>
        <p:xfrm>
          <a:off x="312666" y="2623001"/>
          <a:ext cx="11680723" cy="1764030"/>
        </p:xfrm>
        <a:graphic>
          <a:graphicData uri="http://schemas.openxmlformats.org/drawingml/2006/table">
            <a:tbl>
              <a:tblPr>
                <a:tableStyleId>{5C22544A-7EE6-4342-B048-85BDC9FD1C3A}</a:tableStyleId>
              </a:tblPr>
              <a:tblGrid>
                <a:gridCol w="1263575">
                  <a:extLst>
                    <a:ext uri="{9D8B030D-6E8A-4147-A177-3AD203B41FA5}">
                      <a16:colId xmlns:a16="http://schemas.microsoft.com/office/drawing/2014/main" val="3879896341"/>
                    </a:ext>
                  </a:extLst>
                </a:gridCol>
                <a:gridCol w="1322346">
                  <a:extLst>
                    <a:ext uri="{9D8B030D-6E8A-4147-A177-3AD203B41FA5}">
                      <a16:colId xmlns:a16="http://schemas.microsoft.com/office/drawing/2014/main" val="2690838957"/>
                    </a:ext>
                  </a:extLst>
                </a:gridCol>
                <a:gridCol w="890470">
                  <a:extLst>
                    <a:ext uri="{9D8B030D-6E8A-4147-A177-3AD203B41FA5}">
                      <a16:colId xmlns:a16="http://schemas.microsoft.com/office/drawing/2014/main" val="3279430375"/>
                    </a:ext>
                  </a:extLst>
                </a:gridCol>
                <a:gridCol w="969151">
                  <a:extLst>
                    <a:ext uri="{9D8B030D-6E8A-4147-A177-3AD203B41FA5}">
                      <a16:colId xmlns:a16="http://schemas.microsoft.com/office/drawing/2014/main" val="3980304874"/>
                    </a:ext>
                  </a:extLst>
                </a:gridCol>
                <a:gridCol w="1501503">
                  <a:extLst>
                    <a:ext uri="{9D8B030D-6E8A-4147-A177-3AD203B41FA5}">
                      <a16:colId xmlns:a16="http://schemas.microsoft.com/office/drawing/2014/main" val="3980279345"/>
                    </a:ext>
                  </a:extLst>
                </a:gridCol>
                <a:gridCol w="1017311">
                  <a:extLst>
                    <a:ext uri="{9D8B030D-6E8A-4147-A177-3AD203B41FA5}">
                      <a16:colId xmlns:a16="http://schemas.microsoft.com/office/drawing/2014/main" val="1669989355"/>
                    </a:ext>
                  </a:extLst>
                </a:gridCol>
                <a:gridCol w="1381117">
                  <a:extLst>
                    <a:ext uri="{9D8B030D-6E8A-4147-A177-3AD203B41FA5}">
                      <a16:colId xmlns:a16="http://schemas.microsoft.com/office/drawing/2014/main" val="3714428477"/>
                    </a:ext>
                  </a:extLst>
                </a:gridCol>
                <a:gridCol w="705251">
                  <a:extLst>
                    <a:ext uri="{9D8B030D-6E8A-4147-A177-3AD203B41FA5}">
                      <a16:colId xmlns:a16="http://schemas.microsoft.com/office/drawing/2014/main" val="96388411"/>
                    </a:ext>
                  </a:extLst>
                </a:gridCol>
                <a:gridCol w="705251">
                  <a:extLst>
                    <a:ext uri="{9D8B030D-6E8A-4147-A177-3AD203B41FA5}">
                      <a16:colId xmlns:a16="http://schemas.microsoft.com/office/drawing/2014/main" val="2962273574"/>
                    </a:ext>
                  </a:extLst>
                </a:gridCol>
                <a:gridCol w="705251">
                  <a:extLst>
                    <a:ext uri="{9D8B030D-6E8A-4147-A177-3AD203B41FA5}">
                      <a16:colId xmlns:a16="http://schemas.microsoft.com/office/drawing/2014/main" val="3541655792"/>
                    </a:ext>
                  </a:extLst>
                </a:gridCol>
                <a:gridCol w="1219497">
                  <a:extLst>
                    <a:ext uri="{9D8B030D-6E8A-4147-A177-3AD203B41FA5}">
                      <a16:colId xmlns:a16="http://schemas.microsoft.com/office/drawing/2014/main" val="3635292855"/>
                    </a:ext>
                  </a:extLst>
                </a:gridCol>
              </a:tblGrid>
              <a:tr h="533400">
                <a:tc>
                  <a:txBody>
                    <a:bodyPr/>
                    <a:lstStyle/>
                    <a:p>
                      <a:pPr algn="ctr" fontAlgn="ctr"/>
                      <a:r>
                        <a:rPr lang="en-US" sz="1400" u="none" strike="noStrike">
                          <a:effectLst/>
                        </a:rPr>
                        <a:t>Date of Collection</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Sample ID</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Timepoint</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Hospital Floor</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Ward Type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Ward/Room Number</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Sample Type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Bed Number</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Surface Material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Illumina Library ID</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400" u="none" strike="noStrike">
                          <a:effectLst/>
                        </a:rPr>
                        <a:t>SRR</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88558123"/>
                  </a:ext>
                </a:extLst>
              </a:tr>
              <a:tr h="190500">
                <a:tc>
                  <a:txBody>
                    <a:bodyPr/>
                    <a:lstStyle/>
                    <a:p>
                      <a:pPr algn="ctr" fontAlgn="b"/>
                      <a:r>
                        <a:rPr lang="en-US" sz="1400" u="none" strike="noStrike">
                          <a:effectLst/>
                        </a:rPr>
                        <a:t>2017-11-28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HMBR127_02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Isolation room</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Bed Rail</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Plastic</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WEE037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ERR3209766</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1673228"/>
                  </a:ext>
                </a:extLst>
              </a:tr>
              <a:tr h="190500">
                <a:tc>
                  <a:txBody>
                    <a:bodyPr/>
                    <a:lstStyle/>
                    <a:p>
                      <a:pPr algn="ctr" fontAlgn="b"/>
                      <a:r>
                        <a:rPr lang="en-US" sz="1400" u="none" strike="noStrike">
                          <a:effectLst/>
                        </a:rPr>
                        <a:t>2017-11-24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HMBR133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Isolation room</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Bed Rail</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Plastic</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WEE039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ERR3209768</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7808483"/>
                  </a:ext>
                </a:extLst>
              </a:tr>
              <a:tr h="190500">
                <a:tc>
                  <a:txBody>
                    <a:bodyPr/>
                    <a:lstStyle/>
                    <a:p>
                      <a:pPr algn="ctr" fontAlgn="b"/>
                      <a:r>
                        <a:rPr lang="en-US" sz="1400" u="none" strike="noStrike">
                          <a:effectLst/>
                        </a:rPr>
                        <a:t>2017-11-23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HMBL103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Standard</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Bedside Locker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Wood</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WEE120</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ERR3209849</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91928904"/>
                  </a:ext>
                </a:extLst>
              </a:tr>
              <a:tr h="190500">
                <a:tc>
                  <a:txBody>
                    <a:bodyPr/>
                    <a:lstStyle/>
                    <a:p>
                      <a:pPr algn="ctr" fontAlgn="b"/>
                      <a:r>
                        <a:rPr lang="en-US" sz="1400" u="none" strike="noStrike">
                          <a:effectLst/>
                        </a:rPr>
                        <a:t>2017-11-28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HMA001_02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MDRO</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Aerator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Metal</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WEE125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ERR3209854</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5455022"/>
                  </a:ext>
                </a:extLst>
              </a:tr>
              <a:tr h="190500">
                <a:tc>
                  <a:txBody>
                    <a:bodyPr/>
                    <a:lstStyle/>
                    <a:p>
                      <a:pPr algn="ctr" fontAlgn="b"/>
                      <a:r>
                        <a:rPr lang="en-US" sz="1400" u="none" strike="noStrike">
                          <a:effectLst/>
                        </a:rPr>
                        <a:t>2017-11-24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HMST007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MDRO</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Sink Trap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Metal</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400" u="none" strike="noStrike">
                          <a:effectLst/>
                        </a:rPr>
                        <a:t>WEE237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u="none" strike="noStrike">
                          <a:effectLst/>
                        </a:rPr>
                        <a:t>ERR3209966</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7264416"/>
                  </a:ext>
                </a:extLst>
              </a:tr>
            </a:tbl>
          </a:graphicData>
        </a:graphic>
      </p:graphicFrame>
    </p:spTree>
    <p:extLst>
      <p:ext uri="{BB962C8B-B14F-4D97-AF65-F5344CB8AC3E}">
        <p14:creationId xmlns:p14="http://schemas.microsoft.com/office/powerpoint/2010/main" val="2455636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18378-0492-495B-8E72-51A2CAB0AFAD}"/>
              </a:ext>
            </a:extLst>
          </p:cNvPr>
          <p:cNvPicPr>
            <a:picLocks noChangeAspect="1"/>
          </p:cNvPicPr>
          <p:nvPr/>
        </p:nvPicPr>
        <p:blipFill>
          <a:blip r:embed="rId2"/>
          <a:stretch>
            <a:fillRect/>
          </a:stretch>
        </p:blipFill>
        <p:spPr>
          <a:xfrm>
            <a:off x="1050082" y="483522"/>
            <a:ext cx="10091836" cy="2371045"/>
          </a:xfrm>
          <a:prstGeom prst="rect">
            <a:avLst/>
          </a:prstGeom>
        </p:spPr>
      </p:pic>
      <p:pic>
        <p:nvPicPr>
          <p:cNvPr id="6" name="Picture 5">
            <a:extLst>
              <a:ext uri="{FF2B5EF4-FFF2-40B4-BE49-F238E27FC236}">
                <a16:creationId xmlns:a16="http://schemas.microsoft.com/office/drawing/2014/main" id="{341258C7-8E75-49D9-AC12-EF44AED2E023}"/>
              </a:ext>
            </a:extLst>
          </p:cNvPr>
          <p:cNvPicPr>
            <a:picLocks noChangeAspect="1"/>
          </p:cNvPicPr>
          <p:nvPr/>
        </p:nvPicPr>
        <p:blipFill>
          <a:blip r:embed="rId3"/>
          <a:stretch>
            <a:fillRect/>
          </a:stretch>
        </p:blipFill>
        <p:spPr>
          <a:xfrm>
            <a:off x="964315" y="2821558"/>
            <a:ext cx="10204832" cy="2951712"/>
          </a:xfrm>
          <a:prstGeom prst="rect">
            <a:avLst/>
          </a:prstGeom>
        </p:spPr>
      </p:pic>
    </p:spTree>
    <p:extLst>
      <p:ext uri="{BB962C8B-B14F-4D97-AF65-F5344CB8AC3E}">
        <p14:creationId xmlns:p14="http://schemas.microsoft.com/office/powerpoint/2010/main" val="1699392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6BCECD-0ACE-4FAC-B342-3C9D99C374B2}"/>
              </a:ext>
            </a:extLst>
          </p:cNvPr>
          <p:cNvPicPr>
            <a:picLocks noChangeAspect="1"/>
          </p:cNvPicPr>
          <p:nvPr/>
        </p:nvPicPr>
        <p:blipFill>
          <a:blip r:embed="rId2"/>
          <a:stretch>
            <a:fillRect/>
          </a:stretch>
        </p:blipFill>
        <p:spPr>
          <a:xfrm>
            <a:off x="0" y="4400040"/>
            <a:ext cx="12192000" cy="1597533"/>
          </a:xfrm>
          <a:prstGeom prst="rect">
            <a:avLst/>
          </a:prstGeom>
        </p:spPr>
      </p:pic>
      <p:sp>
        <p:nvSpPr>
          <p:cNvPr id="5" name="TextBox 4">
            <a:extLst>
              <a:ext uri="{FF2B5EF4-FFF2-40B4-BE49-F238E27FC236}">
                <a16:creationId xmlns:a16="http://schemas.microsoft.com/office/drawing/2014/main" id="{74C9A373-6A9E-4A07-8606-30FE3090D69D}"/>
              </a:ext>
            </a:extLst>
          </p:cNvPr>
          <p:cNvSpPr txBox="1"/>
          <p:nvPr/>
        </p:nvSpPr>
        <p:spPr>
          <a:xfrm>
            <a:off x="1575127" y="993417"/>
            <a:ext cx="1740220" cy="369332"/>
          </a:xfrm>
          <a:prstGeom prst="rect">
            <a:avLst/>
          </a:prstGeom>
          <a:noFill/>
        </p:spPr>
        <p:txBody>
          <a:bodyPr wrap="none" rtlCol="0">
            <a:spAutoFit/>
          </a:bodyPr>
          <a:lstStyle/>
          <a:p>
            <a:r>
              <a:rPr lang="en-US"/>
              <a:t>Metadata in SRA</a:t>
            </a:r>
          </a:p>
        </p:txBody>
      </p:sp>
      <p:graphicFrame>
        <p:nvGraphicFramePr>
          <p:cNvPr id="9" name="Table 8">
            <a:extLst>
              <a:ext uri="{FF2B5EF4-FFF2-40B4-BE49-F238E27FC236}">
                <a16:creationId xmlns:a16="http://schemas.microsoft.com/office/drawing/2014/main" id="{1577734C-106D-4EEC-809C-C9A28657492A}"/>
              </a:ext>
            </a:extLst>
          </p:cNvPr>
          <p:cNvGraphicFramePr>
            <a:graphicFrameLocks noGrp="1"/>
          </p:cNvGraphicFramePr>
          <p:nvPr>
            <p:extLst>
              <p:ext uri="{D42A27DB-BD31-4B8C-83A1-F6EECF244321}">
                <p14:modId xmlns:p14="http://schemas.microsoft.com/office/powerpoint/2010/main" val="3967607721"/>
              </p:ext>
            </p:extLst>
          </p:nvPr>
        </p:nvGraphicFramePr>
        <p:xfrm>
          <a:off x="5138021" y="373022"/>
          <a:ext cx="4511868" cy="4117966"/>
        </p:xfrm>
        <a:graphic>
          <a:graphicData uri="http://schemas.openxmlformats.org/drawingml/2006/table">
            <a:tbl>
              <a:tblPr>
                <a:tableStyleId>{5C22544A-7EE6-4342-B048-85BDC9FD1C3A}</a:tableStyleId>
              </a:tblPr>
              <a:tblGrid>
                <a:gridCol w="1601370">
                  <a:extLst>
                    <a:ext uri="{9D8B030D-6E8A-4147-A177-3AD203B41FA5}">
                      <a16:colId xmlns:a16="http://schemas.microsoft.com/office/drawing/2014/main" val="916788529"/>
                    </a:ext>
                  </a:extLst>
                </a:gridCol>
                <a:gridCol w="2910498">
                  <a:extLst>
                    <a:ext uri="{9D8B030D-6E8A-4147-A177-3AD203B41FA5}">
                      <a16:colId xmlns:a16="http://schemas.microsoft.com/office/drawing/2014/main" val="2232728756"/>
                    </a:ext>
                  </a:extLst>
                </a:gridCol>
              </a:tblGrid>
              <a:tr h="179042">
                <a:tc>
                  <a:txBody>
                    <a:bodyPr/>
                    <a:lstStyle/>
                    <a:p>
                      <a:pPr algn="l" fontAlgn="t"/>
                      <a:r>
                        <a:rPr lang="en-US" sz="1000" u="none" strike="noStrike">
                          <a:effectLst/>
                        </a:rPr>
                        <a:t>BioProject</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sng" strike="noStrike">
                          <a:effectLst/>
                          <a:hlinkClick r:id="rId3"/>
                        </a:rPr>
                        <a:t>PRJEB31632</a:t>
                      </a:r>
                      <a:endParaRPr lang="en-US" sz="1000" b="0" i="0" u="sng" strike="noStrike">
                        <a:solidFill>
                          <a:srgbClr val="0563C1"/>
                        </a:solidFill>
                        <a:effectLst/>
                        <a:latin typeface="Calibri" panose="020F0502020204030204" pitchFamily="34" charset="0"/>
                      </a:endParaRPr>
                    </a:p>
                  </a:txBody>
                  <a:tcPr marL="8952" marR="8952" marT="8952" marB="0"/>
                </a:tc>
                <a:extLst>
                  <a:ext uri="{0D108BD9-81ED-4DB2-BD59-A6C34878D82A}">
                    <a16:rowId xmlns:a16="http://schemas.microsoft.com/office/drawing/2014/main" val="3093458272"/>
                  </a:ext>
                </a:extLst>
              </a:tr>
              <a:tr h="179042">
                <a:tc>
                  <a:txBody>
                    <a:bodyPr/>
                    <a:lstStyle/>
                    <a:p>
                      <a:pPr algn="l" fontAlgn="t"/>
                      <a:r>
                        <a:rPr lang="en-US" sz="1000" u="none" strike="noStrike">
                          <a:effectLst/>
                        </a:rPr>
                        <a:t>Consent</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PUBLIC</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8155682"/>
                  </a:ext>
                </a:extLst>
              </a:tr>
              <a:tr h="179042">
                <a:tc>
                  <a:txBody>
                    <a:bodyPr/>
                    <a:lstStyle/>
                    <a:p>
                      <a:pPr algn="l" fontAlgn="t"/>
                      <a:r>
                        <a:rPr lang="en-US" sz="1000" u="none" strike="noStrike">
                          <a:effectLst/>
                        </a:rPr>
                        <a:t>Assay Type</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WGS</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951988695"/>
                  </a:ext>
                </a:extLst>
              </a:tr>
              <a:tr h="179042">
                <a:tc>
                  <a:txBody>
                    <a:bodyPr/>
                    <a:lstStyle/>
                    <a:p>
                      <a:pPr algn="l" fontAlgn="t"/>
                      <a:r>
                        <a:rPr lang="en-US" sz="1000" u="none" strike="noStrike">
                          <a:effectLst/>
                        </a:rPr>
                        <a:t>Center Name</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GENOME INSTITRUTE OF SINGAPORE</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3003061319"/>
                  </a:ext>
                </a:extLst>
              </a:tr>
              <a:tr h="179042">
                <a:tc>
                  <a:txBody>
                    <a:bodyPr/>
                    <a:lstStyle/>
                    <a:p>
                      <a:pPr algn="l" fontAlgn="t"/>
                      <a:r>
                        <a:rPr lang="en-US" sz="1000" u="none" strike="noStrike">
                          <a:effectLst/>
                        </a:rPr>
                        <a:t>DATASTORE filetype</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FASTQ, SRA</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4247780412"/>
                  </a:ext>
                </a:extLst>
              </a:tr>
              <a:tr h="179042">
                <a:tc>
                  <a:txBody>
                    <a:bodyPr/>
                    <a:lstStyle/>
                    <a:p>
                      <a:pPr algn="l" fontAlgn="t"/>
                      <a:r>
                        <a:rPr lang="en-US" sz="1000" u="none" strike="noStrike">
                          <a:effectLst/>
                        </a:rPr>
                        <a:t>DATASTORE provider</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ENA, GS, NCBI, S3</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1022877116"/>
                  </a:ext>
                </a:extLst>
              </a:tr>
              <a:tr h="179042">
                <a:tc>
                  <a:txBody>
                    <a:bodyPr/>
                    <a:lstStyle/>
                    <a:p>
                      <a:pPr algn="l" fontAlgn="t"/>
                      <a:r>
                        <a:rPr lang="en-US" sz="1000" u="none" strike="noStrike">
                          <a:effectLst/>
                        </a:rPr>
                        <a:t>DATASTORE region</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ena, gs.US, ncbi.public, s3.us-east-1</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894251087"/>
                  </a:ext>
                </a:extLst>
              </a:tr>
              <a:tr h="179042">
                <a:tc>
                  <a:txBody>
                    <a:bodyPr/>
                    <a:lstStyle/>
                    <a:p>
                      <a:pPr algn="l" fontAlgn="t"/>
                      <a:r>
                        <a:rPr lang="en-US" sz="1000" u="none" strike="noStrike">
                          <a:effectLst/>
                        </a:rPr>
                        <a:t>ENA_checklist</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ERC000011</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3040194100"/>
                  </a:ext>
                </a:extLst>
              </a:tr>
              <a:tr h="179042">
                <a:tc>
                  <a:txBody>
                    <a:bodyPr/>
                    <a:lstStyle/>
                    <a:p>
                      <a:pPr algn="l" fontAlgn="t"/>
                      <a:r>
                        <a:rPr lang="en-US" sz="1000" u="none" strike="noStrike">
                          <a:effectLst/>
                        </a:rPr>
                        <a:t>ENA-FIRST-PUBLIC</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5/22/2019</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2942308360"/>
                  </a:ext>
                </a:extLst>
              </a:tr>
              <a:tr h="179042">
                <a:tc>
                  <a:txBody>
                    <a:bodyPr/>
                    <a:lstStyle/>
                    <a:p>
                      <a:pPr algn="l" fontAlgn="t"/>
                      <a:r>
                        <a:rPr lang="en-US" sz="1000" u="none" strike="noStrike">
                          <a:effectLst/>
                        </a:rPr>
                        <a:t>ENA-LAST-UPDATE</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3/11/2019</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730310943"/>
                  </a:ext>
                </a:extLst>
              </a:tr>
              <a:tr h="179042">
                <a:tc>
                  <a:txBody>
                    <a:bodyPr/>
                    <a:lstStyle/>
                    <a:p>
                      <a:pPr algn="l" fontAlgn="t"/>
                      <a:r>
                        <a:rPr lang="en-US" sz="1000" u="none" strike="noStrike">
                          <a:effectLst/>
                        </a:rPr>
                        <a:t>INSDC_center_alias</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GENOME INSTITRUTE OF SINGAPORE</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2847707418"/>
                  </a:ext>
                </a:extLst>
              </a:tr>
              <a:tr h="179042">
                <a:tc>
                  <a:txBody>
                    <a:bodyPr/>
                    <a:lstStyle/>
                    <a:p>
                      <a:pPr algn="l" fontAlgn="t"/>
                      <a:r>
                        <a:rPr lang="en-US" sz="1000" u="none" strike="noStrike">
                          <a:effectLst/>
                        </a:rPr>
                        <a:t>INSDC_center_name</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GENOME INSTITRUTE OF SINGAPORE</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134641257"/>
                  </a:ext>
                </a:extLst>
              </a:tr>
              <a:tr h="179042">
                <a:tc>
                  <a:txBody>
                    <a:bodyPr/>
                    <a:lstStyle/>
                    <a:p>
                      <a:pPr algn="l" fontAlgn="t"/>
                      <a:r>
                        <a:rPr lang="en-US" sz="1000" u="none" strike="noStrike">
                          <a:effectLst/>
                        </a:rPr>
                        <a:t>INSDC_first_public</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2019-05-22T17:03:34Z</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201992967"/>
                  </a:ext>
                </a:extLst>
              </a:tr>
              <a:tr h="179042">
                <a:tc>
                  <a:txBody>
                    <a:bodyPr/>
                    <a:lstStyle/>
                    <a:p>
                      <a:pPr algn="l" fontAlgn="t"/>
                      <a:r>
                        <a:rPr lang="en-US" sz="1000" u="none" strike="noStrike">
                          <a:effectLst/>
                        </a:rPr>
                        <a:t>INSDC_status</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public</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2555659966"/>
                  </a:ext>
                </a:extLst>
              </a:tr>
              <a:tr h="179042">
                <a:tc>
                  <a:txBody>
                    <a:bodyPr/>
                    <a:lstStyle/>
                    <a:p>
                      <a:pPr algn="l" fontAlgn="t"/>
                      <a:r>
                        <a:rPr lang="en-US" sz="1000" u="none" strike="noStrike">
                          <a:effectLst/>
                        </a:rPr>
                        <a:t>Instrument</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Illumina HiSeq 2000</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1487110577"/>
                  </a:ext>
                </a:extLst>
              </a:tr>
              <a:tr h="179042">
                <a:tc>
                  <a:txBody>
                    <a:bodyPr/>
                    <a:lstStyle/>
                    <a:p>
                      <a:pPr algn="l" fontAlgn="t"/>
                      <a:r>
                        <a:rPr lang="en-US" sz="1000" u="none" strike="noStrike">
                          <a:effectLst/>
                        </a:rPr>
                        <a:t>Library Name</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unspecified</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2265104656"/>
                  </a:ext>
                </a:extLst>
              </a:tr>
              <a:tr h="179042">
                <a:tc>
                  <a:txBody>
                    <a:bodyPr/>
                    <a:lstStyle/>
                    <a:p>
                      <a:pPr algn="l" fontAlgn="t"/>
                      <a:r>
                        <a:rPr lang="en-US" sz="1000" u="none" strike="noStrike">
                          <a:effectLst/>
                        </a:rPr>
                        <a:t>LibraryLayout</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PAIRED</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3079191199"/>
                  </a:ext>
                </a:extLst>
              </a:tr>
              <a:tr h="179042">
                <a:tc>
                  <a:txBody>
                    <a:bodyPr/>
                    <a:lstStyle/>
                    <a:p>
                      <a:pPr algn="l" fontAlgn="t"/>
                      <a:r>
                        <a:rPr lang="en-US" sz="1000" u="none" strike="noStrike">
                          <a:effectLst/>
                        </a:rPr>
                        <a:t>LibrarySelection</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RANDOM</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3990612028"/>
                  </a:ext>
                </a:extLst>
              </a:tr>
              <a:tr h="179042">
                <a:tc>
                  <a:txBody>
                    <a:bodyPr/>
                    <a:lstStyle/>
                    <a:p>
                      <a:pPr algn="l" fontAlgn="t"/>
                      <a:r>
                        <a:rPr lang="en-US" sz="1000" u="none" strike="noStrike">
                          <a:effectLst/>
                        </a:rPr>
                        <a:t>LibrarySource</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METAGENOMIC</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397041251"/>
                  </a:ext>
                </a:extLst>
              </a:tr>
              <a:tr h="179042">
                <a:tc>
                  <a:txBody>
                    <a:bodyPr/>
                    <a:lstStyle/>
                    <a:p>
                      <a:pPr algn="l" fontAlgn="t"/>
                      <a:r>
                        <a:rPr lang="en-US" sz="1000" u="none" strike="noStrike">
                          <a:effectLst/>
                        </a:rPr>
                        <a:t>Organism</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metagenome</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441072733"/>
                  </a:ext>
                </a:extLst>
              </a:tr>
              <a:tr h="179042">
                <a:tc>
                  <a:txBody>
                    <a:bodyPr/>
                    <a:lstStyle/>
                    <a:p>
                      <a:pPr algn="l" fontAlgn="t"/>
                      <a:r>
                        <a:rPr lang="en-US" sz="1000" u="none" strike="noStrike">
                          <a:effectLst/>
                        </a:rPr>
                        <a:t>Platform</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ILLUMINA</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3433516748"/>
                  </a:ext>
                </a:extLst>
              </a:tr>
              <a:tr h="179042">
                <a:tc>
                  <a:txBody>
                    <a:bodyPr/>
                    <a:lstStyle/>
                    <a:p>
                      <a:pPr algn="l" fontAlgn="t"/>
                      <a:r>
                        <a:rPr lang="en-US" sz="1000" u="none" strike="noStrike">
                          <a:effectLst/>
                        </a:rPr>
                        <a:t>ReleaseDate</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none" strike="noStrike">
                          <a:effectLst/>
                        </a:rPr>
                        <a:t>5/23/2019</a:t>
                      </a:r>
                      <a:endParaRPr lang="en-US" sz="1000" b="0" i="0" u="none" strike="noStrike">
                        <a:solidFill>
                          <a:srgbClr val="000000"/>
                        </a:solidFill>
                        <a:effectLst/>
                        <a:latin typeface="Arial" panose="020B0604020202020204" pitchFamily="34" charset="0"/>
                      </a:endParaRPr>
                    </a:p>
                  </a:txBody>
                  <a:tcPr marL="8952" marR="8952" marT="8952" marB="0"/>
                </a:tc>
                <a:extLst>
                  <a:ext uri="{0D108BD9-81ED-4DB2-BD59-A6C34878D82A}">
                    <a16:rowId xmlns:a16="http://schemas.microsoft.com/office/drawing/2014/main" val="696923542"/>
                  </a:ext>
                </a:extLst>
              </a:tr>
              <a:tr h="179042">
                <a:tc>
                  <a:txBody>
                    <a:bodyPr/>
                    <a:lstStyle/>
                    <a:p>
                      <a:pPr algn="l" fontAlgn="t"/>
                      <a:r>
                        <a:rPr lang="en-US" sz="1000" u="none" strike="noStrike">
                          <a:effectLst/>
                        </a:rPr>
                        <a:t>SRA Study</a:t>
                      </a:r>
                      <a:endParaRPr lang="en-US" sz="1000" b="1" i="0" u="none" strike="noStrike">
                        <a:solidFill>
                          <a:srgbClr val="000000"/>
                        </a:solidFill>
                        <a:effectLst/>
                        <a:latin typeface="Arial" panose="020B0604020202020204" pitchFamily="34" charset="0"/>
                      </a:endParaRPr>
                    </a:p>
                  </a:txBody>
                  <a:tcPr marL="8952" marR="8952" marT="8952" marB="0"/>
                </a:tc>
                <a:tc>
                  <a:txBody>
                    <a:bodyPr/>
                    <a:lstStyle/>
                    <a:p>
                      <a:pPr algn="l" fontAlgn="t"/>
                      <a:r>
                        <a:rPr lang="en-US" sz="1000" u="sng" strike="noStrike">
                          <a:effectLst/>
                          <a:hlinkClick r:id="rId4"/>
                        </a:rPr>
                        <a:t>ERP114207</a:t>
                      </a:r>
                      <a:r>
                        <a:rPr lang="en-US" sz="1000" u="sng" strike="noStrike">
                          <a:effectLst/>
                        </a:rPr>
                        <a:t> </a:t>
                      </a:r>
                      <a:endParaRPr lang="en-US" sz="1000" b="0" i="0" u="sng" strike="noStrike">
                        <a:solidFill>
                          <a:srgbClr val="0563C1"/>
                        </a:solidFill>
                        <a:effectLst/>
                        <a:latin typeface="Calibri" panose="020F0502020204030204" pitchFamily="34" charset="0"/>
                      </a:endParaRPr>
                    </a:p>
                  </a:txBody>
                  <a:tcPr marL="8952" marR="8952" marT="8952" marB="0"/>
                </a:tc>
                <a:extLst>
                  <a:ext uri="{0D108BD9-81ED-4DB2-BD59-A6C34878D82A}">
                    <a16:rowId xmlns:a16="http://schemas.microsoft.com/office/drawing/2014/main" val="2375274604"/>
                  </a:ext>
                </a:extLst>
              </a:tr>
            </a:tbl>
          </a:graphicData>
        </a:graphic>
      </p:graphicFrame>
    </p:spTree>
    <p:extLst>
      <p:ext uri="{BB962C8B-B14F-4D97-AF65-F5344CB8AC3E}">
        <p14:creationId xmlns:p14="http://schemas.microsoft.com/office/powerpoint/2010/main" val="2674241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C9A373-6A9E-4A07-8606-30FE3090D69D}"/>
              </a:ext>
            </a:extLst>
          </p:cNvPr>
          <p:cNvSpPr txBox="1"/>
          <p:nvPr/>
        </p:nvSpPr>
        <p:spPr>
          <a:xfrm>
            <a:off x="1162172" y="539167"/>
            <a:ext cx="2366995" cy="369332"/>
          </a:xfrm>
          <a:prstGeom prst="rect">
            <a:avLst/>
          </a:prstGeom>
          <a:noFill/>
        </p:spPr>
        <p:txBody>
          <a:bodyPr wrap="none" rtlCol="0">
            <a:spAutoFit/>
          </a:bodyPr>
          <a:lstStyle/>
          <a:p>
            <a:r>
              <a:rPr lang="en-US"/>
              <a:t>Metadata in BioSample</a:t>
            </a:r>
          </a:p>
        </p:txBody>
      </p:sp>
      <p:pic>
        <p:nvPicPr>
          <p:cNvPr id="6" name="Picture 5">
            <a:extLst>
              <a:ext uri="{FF2B5EF4-FFF2-40B4-BE49-F238E27FC236}">
                <a16:creationId xmlns:a16="http://schemas.microsoft.com/office/drawing/2014/main" id="{C6E56EDE-066B-459E-97B5-200623C09CD3}"/>
              </a:ext>
            </a:extLst>
          </p:cNvPr>
          <p:cNvPicPr>
            <a:picLocks noChangeAspect="1"/>
          </p:cNvPicPr>
          <p:nvPr/>
        </p:nvPicPr>
        <p:blipFill>
          <a:blip r:embed="rId2"/>
          <a:stretch>
            <a:fillRect/>
          </a:stretch>
        </p:blipFill>
        <p:spPr>
          <a:xfrm>
            <a:off x="3442427" y="1041604"/>
            <a:ext cx="5913306" cy="4521487"/>
          </a:xfrm>
          <a:prstGeom prst="rect">
            <a:avLst/>
          </a:prstGeom>
          <a:ln>
            <a:solidFill>
              <a:schemeClr val="accent1"/>
            </a:solidFill>
          </a:ln>
        </p:spPr>
      </p:pic>
    </p:spTree>
    <p:extLst>
      <p:ext uri="{BB962C8B-B14F-4D97-AF65-F5344CB8AC3E}">
        <p14:creationId xmlns:p14="http://schemas.microsoft.com/office/powerpoint/2010/main" val="1701551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56F89C-410C-4197-A0E1-77BE7C88E925}"/>
              </a:ext>
            </a:extLst>
          </p:cNvPr>
          <p:cNvSpPr>
            <a:spLocks noGrp="1"/>
          </p:cNvSpPr>
          <p:nvPr>
            <p:ph type="title"/>
          </p:nvPr>
        </p:nvSpPr>
        <p:spPr>
          <a:xfrm>
            <a:off x="838200" y="365125"/>
            <a:ext cx="10515600" cy="1325563"/>
          </a:xfrm>
        </p:spPr>
        <p:txBody>
          <a:bodyPr/>
          <a:lstStyle/>
          <a:p>
            <a:r>
              <a:rPr lang="en-US" dirty="0"/>
              <a:t>What is </a:t>
            </a:r>
            <a:r>
              <a:rPr lang="en-US" dirty="0" err="1"/>
              <a:t>BigQuery</a:t>
            </a:r>
            <a:r>
              <a:rPr lang="en-US" dirty="0"/>
              <a:t>?</a:t>
            </a:r>
          </a:p>
        </p:txBody>
      </p:sp>
      <p:sp>
        <p:nvSpPr>
          <p:cNvPr id="5" name="Text Placeholder 5">
            <a:extLst>
              <a:ext uri="{FF2B5EF4-FFF2-40B4-BE49-F238E27FC236}">
                <a16:creationId xmlns:a16="http://schemas.microsoft.com/office/drawing/2014/main" id="{D5A6CAC1-A83F-4B54-9589-C33959017881}"/>
              </a:ext>
            </a:extLst>
          </p:cNvPr>
          <p:cNvSpPr>
            <a:spLocks noGrp="1"/>
          </p:cNvSpPr>
          <p:nvPr>
            <p:ph sz="quarter" idx="10"/>
          </p:nvPr>
        </p:nvSpPr>
        <p:spPr>
          <a:xfrm>
            <a:off x="838200" y="1920875"/>
            <a:ext cx="5073650" cy="3930650"/>
          </a:xfrm>
        </p:spPr>
        <p:txBody>
          <a:bodyPr>
            <a:normAutofit fontScale="77500" lnSpcReduction="20000"/>
          </a:bodyPr>
          <a:lstStyle/>
          <a:p>
            <a:pPr marL="0" indent="0">
              <a:buNone/>
            </a:pPr>
            <a:r>
              <a:rPr lang="en-US" dirty="0" err="1"/>
              <a:t>BigQuery</a:t>
            </a:r>
            <a:r>
              <a:rPr lang="en-US" dirty="0"/>
              <a:t> is the Google Cloud Data Warehouse product.  </a:t>
            </a:r>
          </a:p>
          <a:p>
            <a:pPr marL="0" indent="0">
              <a:buNone/>
            </a:pPr>
            <a:r>
              <a:rPr lang="en-US" dirty="0"/>
              <a:t>It supports features like queries, access control, and data management.</a:t>
            </a:r>
          </a:p>
          <a:p>
            <a:pPr marL="0" indent="0">
              <a:buNone/>
            </a:pPr>
            <a:r>
              <a:rPr lang="en-US" dirty="0"/>
              <a:t>The Sequence Read Archive (SRA) maintains a copy of the sequence metadata from submissions in </a:t>
            </a:r>
            <a:r>
              <a:rPr lang="en-US" dirty="0" err="1"/>
              <a:t>BigQuery</a:t>
            </a:r>
            <a:endParaRPr lang="en-US" dirty="0"/>
          </a:p>
          <a:p>
            <a:pPr marL="0" indent="0">
              <a:buNone/>
            </a:pPr>
            <a:r>
              <a:rPr lang="en-US" dirty="0"/>
              <a:t>This allows SQL queries to search the metadata in ways that are hard or impossible with the NCBI Entrez search engine.</a:t>
            </a:r>
          </a:p>
          <a:p>
            <a:pPr marL="0" indent="0">
              <a:buNone/>
            </a:pPr>
            <a:r>
              <a:rPr lang="en-US" dirty="0">
                <a:hlinkClick r:id="rId2"/>
              </a:rPr>
              <a:t>https://cloud.google.com/bigquery/docs/how-to</a:t>
            </a:r>
            <a:endParaRPr lang="en-US" dirty="0"/>
          </a:p>
          <a:p>
            <a:endParaRPr lang="en-US" dirty="0"/>
          </a:p>
        </p:txBody>
      </p:sp>
      <p:pic>
        <p:nvPicPr>
          <p:cNvPr id="6" name="Picture 5" descr="The BigQuery console page.">
            <a:extLst>
              <a:ext uri="{FF2B5EF4-FFF2-40B4-BE49-F238E27FC236}">
                <a16:creationId xmlns:a16="http://schemas.microsoft.com/office/drawing/2014/main" id="{B38DB838-52E8-4F49-BB04-751AB4442DFD}"/>
              </a:ext>
            </a:extLst>
          </p:cNvPr>
          <p:cNvPicPr>
            <a:picLocks noChangeAspect="1"/>
          </p:cNvPicPr>
          <p:nvPr/>
        </p:nvPicPr>
        <p:blipFill>
          <a:blip r:embed="rId3"/>
          <a:stretch>
            <a:fillRect/>
          </a:stretch>
        </p:blipFill>
        <p:spPr>
          <a:xfrm>
            <a:off x="6096000" y="1993106"/>
            <a:ext cx="5862585" cy="2871787"/>
          </a:xfrm>
          <a:prstGeom prst="rect">
            <a:avLst/>
          </a:prstGeom>
        </p:spPr>
      </p:pic>
    </p:spTree>
    <p:extLst>
      <p:ext uri="{BB962C8B-B14F-4D97-AF65-F5344CB8AC3E}">
        <p14:creationId xmlns:p14="http://schemas.microsoft.com/office/powerpoint/2010/main" val="1706826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441026-EC39-4E4C-9ADE-AF949AB38947}"/>
              </a:ext>
            </a:extLst>
          </p:cNvPr>
          <p:cNvSpPr txBox="1"/>
          <p:nvPr/>
        </p:nvSpPr>
        <p:spPr>
          <a:xfrm>
            <a:off x="1014690" y="1864196"/>
            <a:ext cx="9524210" cy="2862322"/>
          </a:xfrm>
          <a:prstGeom prst="rect">
            <a:avLst/>
          </a:prstGeom>
          <a:noFill/>
        </p:spPr>
        <p:txBody>
          <a:bodyPr wrap="none" rtlCol="0">
            <a:spAutoFit/>
          </a:bodyPr>
          <a:lstStyle/>
          <a:p>
            <a:r>
              <a:rPr lang="en-US"/>
              <a:t>There are multiple ways to interact with BQ.</a:t>
            </a:r>
          </a:p>
          <a:p>
            <a:endParaRPr lang="en-US"/>
          </a:p>
          <a:p>
            <a:r>
              <a:rPr lang="en-US"/>
              <a:t>In the background slides, there are GUI shots. That is one way to interact with the SRA data.</a:t>
            </a:r>
          </a:p>
          <a:p>
            <a:endParaRPr lang="en-US"/>
          </a:p>
          <a:p>
            <a:r>
              <a:rPr lang="en-US"/>
              <a:t>During the workshop we will use a command line call to dump the results of the STAT tool.</a:t>
            </a:r>
          </a:p>
          <a:p>
            <a:endParaRPr lang="en-US"/>
          </a:p>
          <a:p>
            <a:r>
              <a:rPr lang="en-US"/>
              <a:t>The query language is SQL.</a:t>
            </a:r>
          </a:p>
          <a:p>
            <a:endParaRPr lang="en-US"/>
          </a:p>
          <a:p>
            <a:r>
              <a:rPr lang="en-US"/>
              <a:t>The SRA data includes both metadata, similar to what you would see in Run Selctor, or downloading</a:t>
            </a:r>
          </a:p>
          <a:p>
            <a:r>
              <a:rPr lang="en-US"/>
              <a:t>SRA text files of metadata.</a:t>
            </a:r>
          </a:p>
        </p:txBody>
      </p:sp>
      <p:sp>
        <p:nvSpPr>
          <p:cNvPr id="5" name="Title 3">
            <a:extLst>
              <a:ext uri="{FF2B5EF4-FFF2-40B4-BE49-F238E27FC236}">
                <a16:creationId xmlns:a16="http://schemas.microsoft.com/office/drawing/2014/main" id="{D0E495EB-E0EF-4F71-9332-85F701125F1A}"/>
              </a:ext>
            </a:extLst>
          </p:cNvPr>
          <p:cNvSpPr>
            <a:spLocks noGrp="1"/>
          </p:cNvSpPr>
          <p:nvPr>
            <p:ph type="title"/>
          </p:nvPr>
        </p:nvSpPr>
        <p:spPr>
          <a:xfrm>
            <a:off x="838200" y="365125"/>
            <a:ext cx="10515600" cy="1325563"/>
          </a:xfrm>
        </p:spPr>
        <p:txBody>
          <a:bodyPr/>
          <a:lstStyle/>
          <a:p>
            <a:r>
              <a:rPr lang="en-US"/>
              <a:t>SRA in BigQuery</a:t>
            </a:r>
            <a:r>
              <a:rPr lang="en-US" dirty="0"/>
              <a:t>?</a:t>
            </a:r>
          </a:p>
        </p:txBody>
      </p:sp>
    </p:spTree>
    <p:extLst>
      <p:ext uri="{BB962C8B-B14F-4D97-AF65-F5344CB8AC3E}">
        <p14:creationId xmlns:p14="http://schemas.microsoft.com/office/powerpoint/2010/main" val="800052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441026-EC39-4E4C-9ADE-AF949AB38947}"/>
              </a:ext>
            </a:extLst>
          </p:cNvPr>
          <p:cNvSpPr txBox="1"/>
          <p:nvPr/>
        </p:nvSpPr>
        <p:spPr>
          <a:xfrm>
            <a:off x="1014690" y="1864196"/>
            <a:ext cx="6653296" cy="2031325"/>
          </a:xfrm>
          <a:prstGeom prst="rect">
            <a:avLst/>
          </a:prstGeom>
          <a:noFill/>
        </p:spPr>
        <p:txBody>
          <a:bodyPr wrap="none" rtlCol="0">
            <a:spAutoFit/>
          </a:bodyPr>
          <a:lstStyle/>
          <a:p>
            <a:r>
              <a:rPr lang="en-US"/>
              <a:t>STAT is a tool that is still in development (the tool is not available yet)</a:t>
            </a:r>
          </a:p>
          <a:p>
            <a:endParaRPr lang="en-US"/>
          </a:p>
          <a:p>
            <a:r>
              <a:rPr lang="en-US"/>
              <a:t>similar to KRAKEN, it bins the SRA data into taxonomy hierarchy</a:t>
            </a:r>
          </a:p>
          <a:p>
            <a:endParaRPr lang="en-US"/>
          </a:p>
          <a:p>
            <a:r>
              <a:rPr lang="en-US"/>
              <a:t>SRA team has run this on all SRA data</a:t>
            </a:r>
          </a:p>
          <a:p>
            <a:endParaRPr lang="en-US"/>
          </a:p>
          <a:p>
            <a:r>
              <a:rPr lang="en-US"/>
              <a:t>results are available in the web, and in Big Query</a:t>
            </a:r>
          </a:p>
        </p:txBody>
      </p:sp>
      <p:sp>
        <p:nvSpPr>
          <p:cNvPr id="5" name="Title 3">
            <a:extLst>
              <a:ext uri="{FF2B5EF4-FFF2-40B4-BE49-F238E27FC236}">
                <a16:creationId xmlns:a16="http://schemas.microsoft.com/office/drawing/2014/main" id="{D0E495EB-E0EF-4F71-9332-85F701125F1A}"/>
              </a:ext>
            </a:extLst>
          </p:cNvPr>
          <p:cNvSpPr>
            <a:spLocks noGrp="1"/>
          </p:cNvSpPr>
          <p:nvPr>
            <p:ph type="title"/>
          </p:nvPr>
        </p:nvSpPr>
        <p:spPr>
          <a:xfrm>
            <a:off x="838200" y="365125"/>
            <a:ext cx="10515600" cy="1325563"/>
          </a:xfrm>
        </p:spPr>
        <p:txBody>
          <a:bodyPr/>
          <a:lstStyle/>
          <a:p>
            <a:r>
              <a:rPr lang="en-US"/>
              <a:t>STAT</a:t>
            </a:r>
            <a:endParaRPr lang="en-US" dirty="0"/>
          </a:p>
        </p:txBody>
      </p:sp>
    </p:spTree>
    <p:extLst>
      <p:ext uri="{BB962C8B-B14F-4D97-AF65-F5344CB8AC3E}">
        <p14:creationId xmlns:p14="http://schemas.microsoft.com/office/powerpoint/2010/main" val="3043370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6304A-84BA-4710-998F-41B970D31AC6}"/>
              </a:ext>
            </a:extLst>
          </p:cNvPr>
          <p:cNvPicPr>
            <a:picLocks noChangeAspect="1"/>
          </p:cNvPicPr>
          <p:nvPr/>
        </p:nvPicPr>
        <p:blipFill>
          <a:blip r:embed="rId2"/>
          <a:stretch>
            <a:fillRect/>
          </a:stretch>
        </p:blipFill>
        <p:spPr>
          <a:xfrm>
            <a:off x="707442" y="412955"/>
            <a:ext cx="5192437" cy="5533595"/>
          </a:xfrm>
          <a:prstGeom prst="rect">
            <a:avLst/>
          </a:prstGeom>
        </p:spPr>
      </p:pic>
      <p:sp>
        <p:nvSpPr>
          <p:cNvPr id="6" name="TextBox 5">
            <a:extLst>
              <a:ext uri="{FF2B5EF4-FFF2-40B4-BE49-F238E27FC236}">
                <a16:creationId xmlns:a16="http://schemas.microsoft.com/office/drawing/2014/main" id="{70FB97E2-7753-4E47-90A2-1ED9776DC9BE}"/>
              </a:ext>
            </a:extLst>
          </p:cNvPr>
          <p:cNvSpPr txBox="1"/>
          <p:nvPr/>
        </p:nvSpPr>
        <p:spPr>
          <a:xfrm>
            <a:off x="3893574" y="5955399"/>
            <a:ext cx="5189049" cy="646331"/>
          </a:xfrm>
          <a:prstGeom prst="rect">
            <a:avLst/>
          </a:prstGeom>
          <a:noFill/>
        </p:spPr>
        <p:txBody>
          <a:bodyPr wrap="none" rtlCol="0">
            <a:spAutoFit/>
          </a:bodyPr>
          <a:lstStyle/>
          <a:p>
            <a:r>
              <a:rPr lang="en-US"/>
              <a:t>example of web presentation of STAT results</a:t>
            </a:r>
          </a:p>
          <a:p>
            <a:r>
              <a:rPr lang="en-US"/>
              <a:t>this has been used to identify Sars-Cov2 in sequences</a:t>
            </a:r>
          </a:p>
        </p:txBody>
      </p:sp>
    </p:spTree>
    <p:extLst>
      <p:ext uri="{BB962C8B-B14F-4D97-AF65-F5344CB8AC3E}">
        <p14:creationId xmlns:p14="http://schemas.microsoft.com/office/powerpoint/2010/main" val="39510116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AE668F-681F-40CD-A5E6-50FEA79E4FAA}"/>
              </a:ext>
            </a:extLst>
          </p:cNvPr>
          <p:cNvPicPr>
            <a:picLocks noChangeAspect="1"/>
          </p:cNvPicPr>
          <p:nvPr/>
        </p:nvPicPr>
        <p:blipFill>
          <a:blip r:embed="rId2"/>
          <a:stretch>
            <a:fillRect/>
          </a:stretch>
        </p:blipFill>
        <p:spPr>
          <a:xfrm>
            <a:off x="1867658" y="128338"/>
            <a:ext cx="7901673" cy="6601324"/>
          </a:xfrm>
          <a:prstGeom prst="rect">
            <a:avLst/>
          </a:prstGeom>
        </p:spPr>
      </p:pic>
    </p:spTree>
    <p:extLst>
      <p:ext uri="{BB962C8B-B14F-4D97-AF65-F5344CB8AC3E}">
        <p14:creationId xmlns:p14="http://schemas.microsoft.com/office/powerpoint/2010/main" val="2115056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02F0AF-0F8C-4DD7-B12B-2420FC5BC6FD}"/>
              </a:ext>
            </a:extLst>
          </p:cNvPr>
          <p:cNvSpPr/>
          <p:nvPr/>
        </p:nvSpPr>
        <p:spPr>
          <a:xfrm>
            <a:off x="810177" y="894661"/>
            <a:ext cx="10288475" cy="4401205"/>
          </a:xfrm>
          <a:prstGeom prst="rect">
            <a:avLst/>
          </a:prstGeom>
        </p:spPr>
        <p:txBody>
          <a:bodyPr wrap="square">
            <a:spAutoFit/>
          </a:bodyPr>
          <a:lstStyle/>
          <a:p>
            <a:r>
              <a:rPr lang="en-US" sz="2000" i="1">
                <a:solidFill>
                  <a:srgbClr val="000000"/>
                </a:solidFill>
                <a:latin typeface="MinionPro-Regular"/>
              </a:rPr>
              <a:t>As </a:t>
            </a:r>
            <a:r>
              <a:rPr lang="en-US" sz="2000" i="1">
                <a:solidFill>
                  <a:srgbClr val="000000"/>
                </a:solidFill>
                <a:highlight>
                  <a:srgbClr val="00FFFF"/>
                </a:highlight>
                <a:latin typeface="MinionPro-Regular"/>
              </a:rPr>
              <a:t>plasmids</a:t>
            </a:r>
            <a:r>
              <a:rPr lang="en-US" sz="2000" i="1">
                <a:solidFill>
                  <a:srgbClr val="000000"/>
                </a:solidFill>
                <a:latin typeface="MinionPro-Regular"/>
              </a:rPr>
              <a:t> and phages serve as an important medium for</a:t>
            </a:r>
          </a:p>
          <a:p>
            <a:r>
              <a:rPr lang="en-US" sz="2000" i="1">
                <a:solidFill>
                  <a:srgbClr val="000000"/>
                </a:solidFill>
                <a:latin typeface="MinionPro-Regular"/>
              </a:rPr>
              <a:t>the evolution and spread of ARGs and </a:t>
            </a:r>
            <a:r>
              <a:rPr lang="en-US" sz="2000" i="1">
                <a:solidFill>
                  <a:srgbClr val="000000"/>
                </a:solidFill>
                <a:highlight>
                  <a:srgbClr val="00FFFF"/>
                </a:highlight>
                <a:latin typeface="MinionPro-Regular"/>
              </a:rPr>
              <a:t>emergence of multidrug</a:t>
            </a:r>
          </a:p>
          <a:p>
            <a:r>
              <a:rPr lang="en-US" sz="2000" i="1">
                <a:solidFill>
                  <a:srgbClr val="000000"/>
                </a:solidFill>
                <a:highlight>
                  <a:srgbClr val="00FFFF"/>
                </a:highlight>
                <a:latin typeface="MinionPro-Regular"/>
              </a:rPr>
              <a:t>resistance</a:t>
            </a:r>
            <a:r>
              <a:rPr lang="en-US" sz="2000" i="1">
                <a:solidFill>
                  <a:srgbClr val="3B6A9E"/>
                </a:solidFill>
                <a:latin typeface="MinionPro-Regular"/>
              </a:rPr>
              <a:t>34</a:t>
            </a:r>
            <a:r>
              <a:rPr lang="en-US" sz="2000" i="1">
                <a:solidFill>
                  <a:srgbClr val="000000"/>
                </a:solidFill>
                <a:latin typeface="MinionPro-Regular"/>
              </a:rPr>
              <a:t>,</a:t>
            </a:r>
            <a:r>
              <a:rPr lang="en-US" sz="2000" i="1">
                <a:solidFill>
                  <a:srgbClr val="3B6A9E"/>
                </a:solidFill>
                <a:latin typeface="MinionPro-Regular"/>
              </a:rPr>
              <a:t>35</a:t>
            </a:r>
            <a:r>
              <a:rPr lang="en-US" sz="2000" i="1">
                <a:solidFill>
                  <a:srgbClr val="000000"/>
                </a:solidFill>
                <a:latin typeface="MinionPro-Regular"/>
              </a:rPr>
              <a:t>, we characterized corresponding sequences in our</a:t>
            </a:r>
          </a:p>
          <a:p>
            <a:r>
              <a:rPr lang="en-US" sz="2000" i="1">
                <a:solidFill>
                  <a:srgbClr val="000000"/>
                </a:solidFill>
                <a:latin typeface="MinionPro-Regular"/>
              </a:rPr>
              <a:t>genomic database (Methods). In total, </a:t>
            </a:r>
            <a:r>
              <a:rPr lang="en-US" sz="2000" i="1">
                <a:solidFill>
                  <a:srgbClr val="000000"/>
                </a:solidFill>
                <a:highlight>
                  <a:srgbClr val="00FFFF"/>
                </a:highlight>
                <a:latin typeface="MinionPro-Regular"/>
              </a:rPr>
              <a:t>we recovered 696 Mb of</a:t>
            </a:r>
          </a:p>
          <a:p>
            <a:r>
              <a:rPr lang="en-US" sz="2000" i="1">
                <a:solidFill>
                  <a:srgbClr val="000000"/>
                </a:solidFill>
                <a:highlight>
                  <a:srgbClr val="00FFFF"/>
                </a:highlight>
                <a:latin typeface="MinionPro-Regular"/>
              </a:rPr>
              <a:t>plasmid sequences</a:t>
            </a:r>
            <a:r>
              <a:rPr lang="en-US" sz="2000" i="1">
                <a:solidFill>
                  <a:srgbClr val="000000"/>
                </a:solidFill>
                <a:latin typeface="MinionPro-Regular"/>
              </a:rPr>
              <a:t> .. </a:t>
            </a:r>
            <a:r>
              <a:rPr lang="en-US" sz="2000" i="1">
                <a:solidFill>
                  <a:srgbClr val="000000"/>
                </a:solidFill>
                <a:highlight>
                  <a:srgbClr val="00FFFF"/>
                </a:highlight>
                <a:latin typeface="MinionPro-Regular"/>
              </a:rPr>
              <a:t>most of which are not present in existing databases</a:t>
            </a:r>
          </a:p>
          <a:p>
            <a:r>
              <a:rPr lang="en-US" sz="2000" i="1">
                <a:solidFill>
                  <a:srgbClr val="000000"/>
                </a:solidFill>
                <a:latin typeface="MinionPro-Regular"/>
              </a:rPr>
              <a:t>for plasmids</a:t>
            </a:r>
            <a:r>
              <a:rPr lang="en-US" sz="2000" i="1">
                <a:solidFill>
                  <a:srgbClr val="3B6A9E"/>
                </a:solidFill>
                <a:latin typeface="MinionPro-Regular"/>
              </a:rPr>
              <a:t>36 </a:t>
            </a:r>
            <a:r>
              <a:rPr lang="en-US" sz="2000" i="1">
                <a:solidFill>
                  <a:srgbClr val="000000"/>
                </a:solidFill>
                <a:latin typeface="MinionPro-Regular"/>
              </a:rPr>
              <a:t>or phages</a:t>
            </a:r>
            <a:r>
              <a:rPr lang="en-US" sz="2000" i="1">
                <a:solidFill>
                  <a:srgbClr val="3B6A9E"/>
                </a:solidFill>
                <a:latin typeface="MinionPro-Regular"/>
              </a:rPr>
              <a:t>37</a:t>
            </a:r>
            <a:r>
              <a:rPr lang="en-US" sz="2000" i="1"/>
              <a:t>... </a:t>
            </a:r>
            <a:r>
              <a:rPr lang="en-US" sz="2000" i="1">
                <a:highlight>
                  <a:srgbClr val="00FFFF"/>
                </a:highlight>
              </a:rPr>
              <a:t>Many closed plasmids were</a:t>
            </a:r>
          </a:p>
          <a:p>
            <a:r>
              <a:rPr lang="en-US" sz="2000" i="1">
                <a:highlight>
                  <a:srgbClr val="00FFFF"/>
                </a:highlight>
              </a:rPr>
              <a:t>&gt;100 kb long (&gt;9%, n = 536), rich in repeats and present at low</a:t>
            </a:r>
          </a:p>
          <a:p>
            <a:r>
              <a:rPr lang="en-US" sz="2000" i="1">
                <a:highlight>
                  <a:srgbClr val="00FFFF"/>
                </a:highlight>
              </a:rPr>
              <a:t>abundance, impeding characterization using Illumina metagenomics</a:t>
            </a:r>
            <a:r>
              <a:rPr lang="en-US" sz="2000" i="1"/>
              <a:t>.</a:t>
            </a:r>
          </a:p>
          <a:p>
            <a:r>
              <a:rPr lang="en-US" sz="2000" i="1"/>
              <a:t>...</a:t>
            </a:r>
          </a:p>
          <a:p>
            <a:endParaRPr lang="en-US" sz="2000" i="1">
              <a:latin typeface="MinionPro-Regular"/>
            </a:endParaRPr>
          </a:p>
          <a:p>
            <a:r>
              <a:rPr lang="en-US" sz="2000" i="1">
                <a:highlight>
                  <a:srgbClr val="00FFFF"/>
                </a:highlight>
              </a:rPr>
              <a:t>Culture-based enrichment in combination with long-read</a:t>
            </a:r>
          </a:p>
          <a:p>
            <a:r>
              <a:rPr lang="en-US" sz="2000" i="1">
                <a:highlight>
                  <a:srgbClr val="00FFFF"/>
                </a:highlight>
              </a:rPr>
              <a:t>metagenomics is powerful, enabling direct recovery of genomes</a:t>
            </a:r>
          </a:p>
          <a:p>
            <a:r>
              <a:rPr lang="en-US" sz="2000" i="1">
                <a:highlight>
                  <a:srgbClr val="00FFFF"/>
                </a:highlight>
              </a:rPr>
              <a:t>(chromosomal, plasmid and phage) without isolation</a:t>
            </a:r>
            <a:r>
              <a:rPr lang="en-US" sz="2000" i="1"/>
              <a:t>.</a:t>
            </a:r>
          </a:p>
          <a:p>
            <a:endParaRPr lang="en-US" sz="2000" i="1"/>
          </a:p>
        </p:txBody>
      </p:sp>
    </p:spTree>
    <p:extLst>
      <p:ext uri="{BB962C8B-B14F-4D97-AF65-F5344CB8AC3E}">
        <p14:creationId xmlns:p14="http://schemas.microsoft.com/office/powerpoint/2010/main" val="3325263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F2EEAD-A77A-4E68-8F96-3BD534FC9828}"/>
              </a:ext>
            </a:extLst>
          </p:cNvPr>
          <p:cNvSpPr txBox="1"/>
          <p:nvPr/>
        </p:nvSpPr>
        <p:spPr>
          <a:xfrm>
            <a:off x="1014689" y="1244763"/>
            <a:ext cx="10695749" cy="3477875"/>
          </a:xfrm>
          <a:prstGeom prst="rect">
            <a:avLst/>
          </a:prstGeom>
          <a:noFill/>
        </p:spPr>
        <p:txBody>
          <a:bodyPr wrap="none" rtlCol="0">
            <a:spAutoFit/>
          </a:bodyPr>
          <a:lstStyle/>
          <a:p>
            <a:r>
              <a:rPr lang="en-US" sz="2000"/>
              <a:t>The metagenome samples have been characterized for antibiotic resistance genes</a:t>
            </a:r>
          </a:p>
          <a:p>
            <a:r>
              <a:rPr lang="en-US" sz="2000"/>
              <a:t>that information was used to develop an enrichment plan using media containing antibitiocs</a:t>
            </a:r>
          </a:p>
          <a:p>
            <a:endParaRPr lang="en-US" sz="2000"/>
          </a:p>
          <a:p>
            <a:r>
              <a:rPr lang="en-US" sz="2000"/>
              <a:t>The culture enriched samples on antibiotic-containing media was then sequenced both </a:t>
            </a:r>
          </a:p>
          <a:p>
            <a:r>
              <a:rPr lang="en-US" sz="2000"/>
              <a:t>with nanopore and Illumina</a:t>
            </a:r>
          </a:p>
          <a:p>
            <a:endParaRPr lang="en-US" sz="2000"/>
          </a:p>
          <a:p>
            <a:r>
              <a:rPr lang="en-US" sz="2000"/>
              <a:t>Hybrid assemblies were built (Nanopore + Illumina data) using this information, and then binned into</a:t>
            </a:r>
          </a:p>
          <a:p>
            <a:r>
              <a:rPr lang="en-US" sz="2000"/>
              <a:t>plasmids, phage, genomes</a:t>
            </a:r>
          </a:p>
          <a:p>
            <a:endParaRPr lang="en-US" sz="2000"/>
          </a:p>
          <a:p>
            <a:r>
              <a:rPr lang="en-US" sz="2000"/>
              <a:t>We will take some of these plasmid sequences and compare to some of the metagenomics read sets</a:t>
            </a:r>
          </a:p>
          <a:p>
            <a:endParaRPr lang="en-US" sz="2000"/>
          </a:p>
        </p:txBody>
      </p:sp>
    </p:spTree>
    <p:extLst>
      <p:ext uri="{BB962C8B-B14F-4D97-AF65-F5344CB8AC3E}">
        <p14:creationId xmlns:p14="http://schemas.microsoft.com/office/powerpoint/2010/main" val="3278187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F2EEAD-A77A-4E68-8F96-3BD534FC9828}"/>
              </a:ext>
            </a:extLst>
          </p:cNvPr>
          <p:cNvSpPr txBox="1"/>
          <p:nvPr/>
        </p:nvSpPr>
        <p:spPr>
          <a:xfrm>
            <a:off x="902601" y="890802"/>
            <a:ext cx="9873087" cy="3970318"/>
          </a:xfrm>
          <a:prstGeom prst="rect">
            <a:avLst/>
          </a:prstGeom>
          <a:noFill/>
        </p:spPr>
        <p:txBody>
          <a:bodyPr wrap="none" rtlCol="0">
            <a:spAutoFit/>
          </a:bodyPr>
          <a:lstStyle/>
          <a:p>
            <a:r>
              <a:rPr lang="en-US"/>
              <a:t>We will be using two tools</a:t>
            </a:r>
          </a:p>
          <a:p>
            <a:endParaRPr lang="en-US"/>
          </a:p>
          <a:p>
            <a:r>
              <a:rPr lang="en-US" b="1" u="sng"/>
              <a:t>Readfinder </a:t>
            </a:r>
          </a:p>
          <a:p>
            <a:r>
              <a:rPr lang="en-US"/>
              <a:t>Efficient short nucleotide read filtering application.</a:t>
            </a:r>
          </a:p>
          <a:p>
            <a:endParaRPr lang="en-US"/>
          </a:p>
          <a:p>
            <a:r>
              <a:rPr lang="en-US" b="1" u="sng"/>
              <a:t>SAUTE</a:t>
            </a:r>
          </a:p>
          <a:p>
            <a:r>
              <a:rPr lang="en-US"/>
              <a:t>Guided assembler</a:t>
            </a:r>
          </a:p>
          <a:p>
            <a:endParaRPr lang="en-US"/>
          </a:p>
          <a:p>
            <a:r>
              <a:rPr lang="en-US"/>
              <a:t>We will use readfinder used a pool of three plasmid sequences to extract reads matching those plasmid</a:t>
            </a:r>
          </a:p>
          <a:p>
            <a:r>
              <a:rPr lang="en-US"/>
              <a:t>sequences</a:t>
            </a:r>
          </a:p>
          <a:p>
            <a:endParaRPr lang="en-US"/>
          </a:p>
          <a:p>
            <a:r>
              <a:rPr lang="en-US"/>
              <a:t>We will then use SAUTE and the individual plasmids to built reference-guided assemblies</a:t>
            </a:r>
          </a:p>
          <a:p>
            <a:endParaRPr lang="en-US"/>
          </a:p>
          <a:p>
            <a:r>
              <a:rPr lang="en-US"/>
              <a:t>Both of these tools are undergoing active development, neither have been published</a:t>
            </a:r>
          </a:p>
        </p:txBody>
      </p:sp>
    </p:spTree>
    <p:extLst>
      <p:ext uri="{BB962C8B-B14F-4D97-AF65-F5344CB8AC3E}">
        <p14:creationId xmlns:p14="http://schemas.microsoft.com/office/powerpoint/2010/main" val="1099617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CA501D-57A9-41F9-BACD-ED54F8E94AAE}"/>
              </a:ext>
            </a:extLst>
          </p:cNvPr>
          <p:cNvSpPr txBox="1"/>
          <p:nvPr/>
        </p:nvSpPr>
        <p:spPr>
          <a:xfrm>
            <a:off x="1406318" y="1079581"/>
            <a:ext cx="4689682" cy="3108543"/>
          </a:xfrm>
          <a:prstGeom prst="rect">
            <a:avLst/>
          </a:prstGeom>
          <a:noFill/>
        </p:spPr>
        <p:txBody>
          <a:bodyPr wrap="none" rtlCol="0">
            <a:spAutoFit/>
          </a:bodyPr>
          <a:lstStyle/>
          <a:p>
            <a:r>
              <a:rPr lang="en-US" sz="2800"/>
              <a:t>Either follow along in Zoom</a:t>
            </a:r>
          </a:p>
          <a:p>
            <a:endParaRPr lang="en-US" sz="2800"/>
          </a:p>
          <a:p>
            <a:r>
              <a:rPr lang="en-US" sz="2800"/>
              <a:t>OR</a:t>
            </a:r>
          </a:p>
          <a:p>
            <a:endParaRPr lang="en-US" sz="2800"/>
          </a:p>
          <a:p>
            <a:r>
              <a:rPr lang="en-US" sz="2800"/>
              <a:t>follow in setup pages in Github</a:t>
            </a:r>
          </a:p>
          <a:p>
            <a:endParaRPr lang="en-US" sz="2800"/>
          </a:p>
          <a:p>
            <a:endParaRPr lang="en-US" sz="2800"/>
          </a:p>
        </p:txBody>
      </p:sp>
      <p:sp>
        <p:nvSpPr>
          <p:cNvPr id="5" name="Rectangle 4">
            <a:extLst>
              <a:ext uri="{FF2B5EF4-FFF2-40B4-BE49-F238E27FC236}">
                <a16:creationId xmlns:a16="http://schemas.microsoft.com/office/drawing/2014/main" id="{13570D3B-2739-41BE-BC92-4BFF455283AC}"/>
              </a:ext>
            </a:extLst>
          </p:cNvPr>
          <p:cNvSpPr/>
          <p:nvPr/>
        </p:nvSpPr>
        <p:spPr>
          <a:xfrm>
            <a:off x="1266394" y="4190898"/>
            <a:ext cx="9523525" cy="461665"/>
          </a:xfrm>
          <a:prstGeom prst="rect">
            <a:avLst/>
          </a:prstGeom>
        </p:spPr>
        <p:txBody>
          <a:bodyPr wrap="square">
            <a:spAutoFit/>
          </a:bodyPr>
          <a:lstStyle/>
          <a:p>
            <a:r>
              <a:rPr lang="en-US" sz="2400"/>
              <a:t>https://github.com/NCBI-Codeathons/asm-ngs-workshop/wiki/Setup</a:t>
            </a:r>
          </a:p>
        </p:txBody>
      </p:sp>
    </p:spTree>
    <p:extLst>
      <p:ext uri="{BB962C8B-B14F-4D97-AF65-F5344CB8AC3E}">
        <p14:creationId xmlns:p14="http://schemas.microsoft.com/office/powerpoint/2010/main" val="1084839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F2EEAD-A77A-4E68-8F96-3BD534FC9828}"/>
              </a:ext>
            </a:extLst>
          </p:cNvPr>
          <p:cNvSpPr txBox="1"/>
          <p:nvPr/>
        </p:nvSpPr>
        <p:spPr>
          <a:xfrm>
            <a:off x="1014689" y="1398147"/>
            <a:ext cx="10477254" cy="1323439"/>
          </a:xfrm>
          <a:prstGeom prst="rect">
            <a:avLst/>
          </a:prstGeom>
          <a:noFill/>
        </p:spPr>
        <p:txBody>
          <a:bodyPr wrap="square" rtlCol="0">
            <a:spAutoFit/>
          </a:bodyPr>
          <a:lstStyle/>
          <a:p>
            <a:r>
              <a:rPr lang="en-US" sz="2000"/>
              <a:t>Once we finish the assembly we will check the coverage using blast</a:t>
            </a:r>
          </a:p>
          <a:p>
            <a:r>
              <a:rPr lang="en-US" sz="2000"/>
              <a:t>(how much of our new assembly covers the original plasmid)</a:t>
            </a:r>
          </a:p>
          <a:p>
            <a:endParaRPr lang="en-US" sz="2000"/>
          </a:p>
          <a:p>
            <a:r>
              <a:rPr lang="en-US" sz="2000"/>
              <a:t>And determine which metagenomics datasets have which plasmids</a:t>
            </a:r>
          </a:p>
        </p:txBody>
      </p:sp>
    </p:spTree>
    <p:extLst>
      <p:ext uri="{BB962C8B-B14F-4D97-AF65-F5344CB8AC3E}">
        <p14:creationId xmlns:p14="http://schemas.microsoft.com/office/powerpoint/2010/main" val="2849040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99818B-7614-4C5C-857C-648258FC6C48}"/>
              </a:ext>
            </a:extLst>
          </p:cNvPr>
          <p:cNvSpPr txBox="1"/>
          <p:nvPr/>
        </p:nvSpPr>
        <p:spPr>
          <a:xfrm>
            <a:off x="4513007" y="2471830"/>
            <a:ext cx="2942152" cy="646331"/>
          </a:xfrm>
          <a:prstGeom prst="rect">
            <a:avLst/>
          </a:prstGeom>
          <a:noFill/>
        </p:spPr>
        <p:txBody>
          <a:bodyPr wrap="none" rtlCol="0">
            <a:spAutoFit/>
          </a:bodyPr>
          <a:lstStyle/>
          <a:p>
            <a:r>
              <a:rPr lang="en-US" sz="3600"/>
              <a:t>Back to Github</a:t>
            </a:r>
          </a:p>
        </p:txBody>
      </p:sp>
    </p:spTree>
    <p:extLst>
      <p:ext uri="{BB962C8B-B14F-4D97-AF65-F5344CB8AC3E}">
        <p14:creationId xmlns:p14="http://schemas.microsoft.com/office/powerpoint/2010/main" val="1391774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88BB955-83BE-4F75-88B2-5CDADCF740F2}"/>
              </a:ext>
            </a:extLst>
          </p:cNvPr>
          <p:cNvGraphicFramePr>
            <a:graphicFrameLocks noGrp="1"/>
          </p:cNvGraphicFramePr>
          <p:nvPr>
            <p:extLst>
              <p:ext uri="{D42A27DB-BD31-4B8C-83A1-F6EECF244321}">
                <p14:modId xmlns:p14="http://schemas.microsoft.com/office/powerpoint/2010/main" val="1332311546"/>
              </p:ext>
            </p:extLst>
          </p:nvPr>
        </p:nvGraphicFramePr>
        <p:xfrm>
          <a:off x="1250663" y="338988"/>
          <a:ext cx="10011205" cy="5791200"/>
        </p:xfrm>
        <a:graphic>
          <a:graphicData uri="http://schemas.openxmlformats.org/drawingml/2006/table">
            <a:tbl>
              <a:tblPr/>
              <a:tblGrid>
                <a:gridCol w="10011205">
                  <a:extLst>
                    <a:ext uri="{9D8B030D-6E8A-4147-A177-3AD203B41FA5}">
                      <a16:colId xmlns:a16="http://schemas.microsoft.com/office/drawing/2014/main" val="1182606210"/>
                    </a:ext>
                  </a:extLst>
                </a:gridCol>
              </a:tblGrid>
              <a:tr h="4117975">
                <a:tc>
                  <a:txBody>
                    <a:bodyPr/>
                    <a:lstStyle/>
                    <a:p>
                      <a:pPr algn="l" fontAlgn="base"/>
                      <a:r>
                        <a:rPr lang="en-US" sz="1000" b="0" i="0">
                          <a:effectLst/>
                          <a:latin typeface="Courier"/>
                        </a:rPr>
                        <a:t>sort -nrk4 ERR3209766.plasmids.readfinder.p_1687.all.vars.fa.p_1687.bout | head</a:t>
                      </a:r>
                    </a:p>
                    <a:p>
                      <a:pPr algn="l" fontAlgn="base"/>
                      <a:r>
                        <a:rPr lang="en-US" sz="1000" b="0" i="0">
                          <a:effectLst/>
                          <a:latin typeface="Courier"/>
                        </a:rPr>
                        <a:t>p_1687:1:1:6370375      p_1687  99.050  101865  310     531     86344   188208  78190   179396  0.0     1.821e+05</a:t>
                      </a:r>
                    </a:p>
                    <a:p>
                      <a:pPr algn="l" fontAlgn="base"/>
                      <a:r>
                        <a:rPr lang="en-US" sz="1000" b="0" i="0">
                          <a:effectLst/>
                          <a:latin typeface="Courier"/>
                        </a:rPr>
                        <a:t>p_1687:1:1:6370375      p_1687  98.980  78633   221     482     7476    86106   1       78054   0.0     1.402e+05</a:t>
                      </a:r>
                    </a:p>
                    <a:p>
                      <a:pPr algn="l" fontAlgn="base"/>
                      <a:r>
                        <a:rPr lang="en-US" sz="1000" b="0" i="0">
                          <a:effectLst/>
                          <a:latin typeface="Courier"/>
                        </a:rPr>
                        <a:t>p_1687:2:1:1424386      p_1687  99.006  32907   89      202     7476    40382   1       32669   0.0     58737</a:t>
                      </a:r>
                    </a:p>
                    <a:p>
                      <a:pPr algn="l" fontAlgn="base"/>
                      <a:r>
                        <a:rPr lang="en-US" sz="1000" b="0" i="0">
                          <a:effectLst/>
                          <a:latin typeface="Courier"/>
                        </a:rPr>
                        <a:t>p_1687:2:1:1424386      p_1687  99.237  7475    17      36      1       7475    188546  195980  0.0     13452</a:t>
                      </a:r>
                    </a:p>
                    <a:p>
                      <a:pPr algn="l" fontAlgn="base"/>
                      <a:r>
                        <a:rPr lang="en-US" sz="1000" b="0" i="0">
                          <a:effectLst/>
                          <a:latin typeface="Courier"/>
                        </a:rPr>
                        <a:t>p_1687:1:1:6370375      p_1687  99.237  7475    17      36      1       7475    188546  195980  0.0     13452</a:t>
                      </a:r>
                    </a:p>
                    <a:p>
                      <a:pPr algn="l" fontAlgn="base"/>
                      <a:r>
                        <a:rPr lang="en-US" sz="1000" b="0" i="0">
                          <a:effectLst/>
                          <a:latin typeface="Courier"/>
                        </a:rPr>
                        <a:t>p_1687:1:1:6370375      p_1687  98.970  1359    7       7       176222  177580  153647  154998  0.0     2425</a:t>
                      </a:r>
                    </a:p>
                    <a:p>
                      <a:pPr algn="l" fontAlgn="base"/>
                      <a:r>
                        <a:rPr lang="en-US" sz="1000" b="0" i="0">
                          <a:effectLst/>
                          <a:latin typeface="Courier"/>
                        </a:rPr>
                        <a:t>p_1687:1:1:6370375      p_1687  98.896  1359    11      4       162321  163679  167458  168812  0.0     2423</a:t>
                      </a:r>
                    </a:p>
                    <a:p>
                      <a:pPr algn="l" fontAlgn="base"/>
                      <a:r>
                        <a:rPr lang="en-US" sz="1000" b="0" i="0">
                          <a:effectLst/>
                          <a:latin typeface="Courier"/>
                        </a:rPr>
                        <a:t>p_1687:2:1:1424386      p_1687  99.394  825     2       3       7963    8786    186387  187209  0.0     1493</a:t>
                      </a:r>
                    </a:p>
                    <a:p>
                      <a:pPr algn="l" fontAlgn="base"/>
                      <a:r>
                        <a:rPr lang="en-US" sz="1000" b="0" i="0">
                          <a:effectLst/>
                          <a:latin typeface="Courier"/>
                        </a:rPr>
                        <a:t>p_1687:1:1:6370375      p_1687  99.394  825     2       3       7963    8786    186387  187209  0.0     1493</a:t>
                      </a:r>
                    </a:p>
                    <a:p>
                      <a:pPr algn="l" fontAlgn="base"/>
                      <a:r>
                        <a:rPr lang="en-US" sz="1000" b="0" i="0">
                          <a:effectLst/>
                          <a:latin typeface="Courier"/>
                        </a:rPr>
                        <a:t>p_1687:2:1:1424386      p_1687  99.391  821     2       3       7967    8787    182152  182969  0.0     1485</a:t>
                      </a:r>
                    </a:p>
                    <a:p>
                      <a:pPr algn="l" fontAlgn="base"/>
                      <a:r>
                        <a:rPr lang="en-US" sz="1000" b="0" i="0">
                          <a:effectLst/>
                          <a:latin typeface="Courier"/>
                        </a:rPr>
                        <a:t>##</a:t>
                      </a:r>
                    </a:p>
                    <a:p>
                      <a:pPr algn="l" fontAlgn="base"/>
                      <a:r>
                        <a:rPr lang="en-US" sz="1000" b="0" i="0">
                          <a:effectLst/>
                          <a:latin typeface="Courier"/>
                        </a:rPr>
                        <a:t>sort -nrk4 ERR3209768.plasmids.readfinder.p_1687.all.vars.fa.p_1687.bout | head</a:t>
                      </a:r>
                    </a:p>
                    <a:p>
                      <a:pPr algn="l" fontAlgn="base"/>
                      <a:r>
                        <a:rPr lang="en-US" sz="1000" b="0" i="0">
                          <a:effectLst/>
                          <a:latin typeface="Courier"/>
                        </a:rPr>
                        <a:t>p_1687:1:1:15260692     p_1687  98.799  126859  557     781     82      126924  480     126387  0.0     2.249e+05</a:t>
                      </a:r>
                    </a:p>
                    <a:p>
                      <a:pPr algn="l" fontAlgn="base"/>
                      <a:r>
                        <a:rPr lang="en-US" sz="1000" b="0" i="0">
                          <a:effectLst/>
                          <a:latin typeface="Courier"/>
                        </a:rPr>
                        <a:t>p_1687:1:1:15260692     p_1687  98.782  34075   225     154     127172  161246  126649  160533  0.0     60451</a:t>
                      </a:r>
                    </a:p>
                    <a:p>
                      <a:pPr algn="l" fontAlgn="base"/>
                      <a:r>
                        <a:rPr lang="en-US" sz="1000" b="0" i="0">
                          <a:effectLst/>
                          <a:latin typeface="Courier"/>
                        </a:rPr>
                        <a:t>p_1687:2:1:6079850      p_1687  99.054  21670   91      96      2       21671   160596  182151  0.0     38777</a:t>
                      </a:r>
                    </a:p>
                    <a:p>
                      <a:pPr algn="l" fontAlgn="base"/>
                      <a:r>
                        <a:rPr lang="en-US" sz="1000" b="0" i="0">
                          <a:effectLst/>
                          <a:latin typeface="Courier"/>
                        </a:rPr>
                        <a:t>p_1687:2:1:6079850      p_1687  97.275  2092    54      3       20437   22528   180880  182968  0.0     3544</a:t>
                      </a:r>
                    </a:p>
                    <a:p>
                      <a:pPr algn="l" fontAlgn="base"/>
                      <a:r>
                        <a:rPr lang="en-US" sz="1000" b="0" i="0">
                          <a:effectLst/>
                          <a:latin typeface="Courier"/>
                        </a:rPr>
                        <a:t>p_1687:2:1:6079850      p_1687  98.896  1359    8       7       6919    8277    153647  154998  0.0     2420</a:t>
                      </a:r>
                    </a:p>
                    <a:p>
                      <a:pPr algn="l" fontAlgn="base"/>
                      <a:r>
                        <a:rPr lang="en-US" sz="1000" b="0" i="0">
                          <a:effectLst/>
                          <a:latin typeface="Courier"/>
                        </a:rPr>
                        <a:t>p_1687:2:1:6079850      p_1687  97.153  1124    32      0       20400   21523   181028  182151  0.0     1899</a:t>
                      </a:r>
                    </a:p>
                    <a:p>
                      <a:pPr algn="l" fontAlgn="base"/>
                      <a:r>
                        <a:rPr lang="en-US" sz="1000" b="0" i="0">
                          <a:effectLst/>
                          <a:latin typeface="Courier"/>
                        </a:rPr>
                        <a:t>p_1687:2:1:6079850      p_1687  97.730  1013    23      0       20400   21412   181139  182151  0.0     1744</a:t>
                      </a:r>
                    </a:p>
                    <a:p>
                      <a:pPr algn="l" fontAlgn="base"/>
                      <a:r>
                        <a:rPr lang="en-US" sz="1000" b="0" i="0">
                          <a:effectLst/>
                          <a:latin typeface="Courier"/>
                        </a:rPr>
                        <a:t>p_1687:2:1:6079850      p_1687  97.228  902     25      0       20400   21301   181250  182151  0.0     1528</a:t>
                      </a:r>
                    </a:p>
                    <a:p>
                      <a:pPr algn="l" fontAlgn="base"/>
                      <a:r>
                        <a:rPr lang="en-US" sz="1000" b="0" i="0">
                          <a:effectLst/>
                          <a:latin typeface="Courier"/>
                        </a:rPr>
                        <a:t>p_1687:2:1:6079850      p_1687  99.513  821     2       2       21709   22529   186392  187210  0.0     1493</a:t>
                      </a:r>
                    </a:p>
                    <a:p>
                      <a:pPr algn="l" fontAlgn="base"/>
                      <a:r>
                        <a:rPr lang="en-US" sz="1000" b="0" i="0">
                          <a:effectLst/>
                          <a:latin typeface="Courier"/>
                        </a:rPr>
                        <a:t>p_1687:2:1:6079850      p_1687  99.269  821     1       4       4641    5461    488     1303    0.0     1478</a:t>
                      </a:r>
                    </a:p>
                    <a:p>
                      <a:pPr algn="l" fontAlgn="base"/>
                      <a:r>
                        <a:rPr lang="en-US" sz="1000" b="0" i="0">
                          <a:effectLst/>
                          <a:latin typeface="Courier"/>
                        </a:rPr>
                        <a:t>##</a:t>
                      </a:r>
                    </a:p>
                    <a:p>
                      <a:pPr algn="l" fontAlgn="base"/>
                      <a:r>
                        <a:rPr lang="en-US" sz="1000" b="0" i="0">
                          <a:effectLst/>
                          <a:latin typeface="Courier"/>
                        </a:rPr>
                        <a:t>grep p_1687 ./hospital_microbiome/tables/antibiotics_gene_linkage.plasmid.tsv</a:t>
                      </a:r>
                    </a:p>
                    <a:p>
                      <a:pPr algn="l" fontAlgn="base"/>
                      <a:r>
                        <a:rPr lang="en-US" sz="1000" b="0" i="0">
                          <a:effectLst/>
                          <a:latin typeface="Courier"/>
                        </a:rPr>
                        <a:t>p_1687  12907   13380   DfrA1_Tmt</a:t>
                      </a:r>
                    </a:p>
                    <a:p>
                      <a:pPr algn="l" fontAlgn="base"/>
                      <a:r>
                        <a:rPr lang="en-US" sz="1000" b="0" i="0">
                          <a:effectLst/>
                          <a:latin typeface="Courier"/>
                        </a:rPr>
                        <a:t>p_1687  184283  184779  DfrA_Tmt</a:t>
                      </a:r>
                    </a:p>
                    <a:p>
                      <a:pPr algn="l" fontAlgn="base"/>
                      <a:r>
                        <a:rPr lang="en-US" sz="1000" b="0" i="0">
                          <a:effectLst/>
                          <a:latin typeface="Courier"/>
                        </a:rPr>
                        <a:t>p_1687  14756   15411   Qnr-S_Flq</a:t>
                      </a:r>
                    </a:p>
                    <a:p>
                      <a:pPr algn="l" fontAlgn="base"/>
                      <a:r>
                        <a:rPr lang="en-US" sz="1000" b="0" i="0">
                          <a:effectLst/>
                          <a:latin typeface="Courier"/>
                        </a:rPr>
                        <a:t>p_1687  170906  171741  StrB_AGly</a:t>
                      </a:r>
                    </a:p>
                    <a:p>
                      <a:pPr algn="l" fontAlgn="base"/>
                      <a:r>
                        <a:rPr lang="en-US" sz="1000" b="0" i="0">
                          <a:effectLst/>
                          <a:latin typeface="Courier"/>
                        </a:rPr>
                        <a:t>p_1687  170105  170906  StrA_AGly</a:t>
                      </a:r>
                    </a:p>
                    <a:p>
                      <a:pPr algn="l" fontAlgn="base"/>
                      <a:r>
                        <a:rPr lang="en-US" sz="1000" b="0" i="0">
                          <a:effectLst/>
                          <a:latin typeface="Courier"/>
                        </a:rPr>
                        <a:t>p_1687  176122  176993  CTX-M-1_Bla</a:t>
                      </a:r>
                    </a:p>
                    <a:p>
                      <a:pPr algn="l" fontAlgn="base"/>
                      <a:r>
                        <a:rPr lang="en-US" sz="1000" b="0" i="0">
                          <a:effectLst/>
                          <a:latin typeface="Courier"/>
                        </a:rPr>
                        <a:t>p_1687  10486   11756   TetA_Tet</a:t>
                      </a:r>
                    </a:p>
                    <a:p>
                      <a:pPr algn="l" fontAlgn="base"/>
                      <a:r>
                        <a:rPr lang="en-US" sz="1000" b="0" i="0">
                          <a:effectLst/>
                          <a:latin typeface="Courier"/>
                        </a:rPr>
                        <a:t>p_1687  194995  195832  SulI_Sul</a:t>
                      </a:r>
                    </a:p>
                    <a:p>
                      <a:pPr algn="l" fontAlgn="base"/>
                      <a:r>
                        <a:rPr lang="en-US" sz="1000" b="0" i="0">
                          <a:effectLst/>
                          <a:latin typeface="Courier"/>
                        </a:rPr>
                        <a:t>p_1687  169233  170044  SulII_Sul</a:t>
                      </a:r>
                    </a:p>
                    <a:p>
                      <a:pPr algn="l" fontAlgn="base"/>
                      <a:r>
                        <a:rPr lang="en-US" sz="1000" b="0" i="0">
                          <a:effectLst/>
                          <a:latin typeface="Courier"/>
                        </a:rPr>
                        <a:t>p_1687  172457  173313  TEM-1D_Bla</a:t>
                      </a:r>
                    </a:p>
                    <a:p>
                      <a:pPr algn="l" fontAlgn="base"/>
                      <a:r>
                        <a:rPr lang="en-US" sz="1000" b="0" i="0">
                          <a:effectLst/>
                          <a:latin typeface="Courier"/>
                        </a:rPr>
                        <a:t>p_1687  183090  183867  AadA_AGly</a:t>
                      </a:r>
                    </a:p>
                    <a:p>
                      <a:pPr algn="l" fontAlgn="base"/>
                      <a:r>
                        <a:rPr lang="en-US" sz="1000" b="0" i="0">
                          <a:effectLst/>
                          <a:latin typeface="Courier"/>
                        </a:rPr>
                        <a:t>p_1687  187556  188198  QnrB_Flq</a:t>
                      </a:r>
                    </a:p>
                    <a:p>
                      <a:pPr algn="l" fontAlgn="base"/>
                      <a:r>
                        <a:rPr lang="en-US" sz="1000" b="0" i="0">
                          <a:effectLst/>
                          <a:latin typeface="Courier"/>
                        </a:rPr>
                        <a:t>p_1687  192290  193422  DHA_Bla</a:t>
                      </a:r>
                    </a:p>
                  </a:txBody>
                  <a:tcPr marL="56442" marR="0" marT="0" marB="0" anchor="ctr">
                    <a:lnL>
                      <a:noFill/>
                    </a:lnL>
                    <a:lnR>
                      <a:noFill/>
                    </a:lnR>
                    <a:lnT>
                      <a:noFill/>
                    </a:lnT>
                    <a:lnB>
                      <a:noFill/>
                    </a:lnB>
                  </a:tcPr>
                </a:tc>
                <a:extLst>
                  <a:ext uri="{0D108BD9-81ED-4DB2-BD59-A6C34878D82A}">
                    <a16:rowId xmlns:a16="http://schemas.microsoft.com/office/drawing/2014/main" val="2389132432"/>
                  </a:ext>
                </a:extLst>
              </a:tr>
            </a:tbl>
          </a:graphicData>
        </a:graphic>
      </p:graphicFrame>
      <p:sp>
        <p:nvSpPr>
          <p:cNvPr id="5" name="TextBox 4">
            <a:extLst>
              <a:ext uri="{FF2B5EF4-FFF2-40B4-BE49-F238E27FC236}">
                <a16:creationId xmlns:a16="http://schemas.microsoft.com/office/drawing/2014/main" id="{D9E26997-5948-40A8-8EF5-76AB22501841}"/>
              </a:ext>
            </a:extLst>
          </p:cNvPr>
          <p:cNvSpPr txBox="1"/>
          <p:nvPr/>
        </p:nvSpPr>
        <p:spPr>
          <a:xfrm>
            <a:off x="4743081" y="4589697"/>
            <a:ext cx="6335452" cy="923330"/>
          </a:xfrm>
          <a:prstGeom prst="rect">
            <a:avLst/>
          </a:prstGeom>
          <a:noFill/>
        </p:spPr>
        <p:txBody>
          <a:bodyPr wrap="none" rtlCol="0">
            <a:spAutoFit/>
          </a:bodyPr>
          <a:lstStyle/>
          <a:p>
            <a:r>
              <a:rPr lang="en-US"/>
              <a:t>the reference guided assemblies show very good coverage</a:t>
            </a:r>
          </a:p>
          <a:p>
            <a:r>
              <a:rPr lang="en-US"/>
              <a:t>of the original plasmid, and therefore the antimicrobial resistance</a:t>
            </a:r>
          </a:p>
          <a:p>
            <a:r>
              <a:rPr lang="en-US"/>
              <a:t>genes are covered very well</a:t>
            </a:r>
          </a:p>
        </p:txBody>
      </p:sp>
    </p:spTree>
    <p:extLst>
      <p:ext uri="{BB962C8B-B14F-4D97-AF65-F5344CB8AC3E}">
        <p14:creationId xmlns:p14="http://schemas.microsoft.com/office/powerpoint/2010/main" val="10389414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99818B-7614-4C5C-857C-648258FC6C48}"/>
              </a:ext>
            </a:extLst>
          </p:cNvPr>
          <p:cNvSpPr txBox="1"/>
          <p:nvPr/>
        </p:nvSpPr>
        <p:spPr>
          <a:xfrm>
            <a:off x="1262463" y="519143"/>
            <a:ext cx="822661" cy="646331"/>
          </a:xfrm>
          <a:prstGeom prst="rect">
            <a:avLst/>
          </a:prstGeom>
          <a:noFill/>
        </p:spPr>
        <p:txBody>
          <a:bodyPr wrap="none" rtlCol="0">
            <a:spAutoFit/>
          </a:bodyPr>
          <a:lstStyle/>
          <a:p>
            <a:r>
              <a:rPr lang="en-US" sz="3600"/>
              <a:t>but</a:t>
            </a:r>
          </a:p>
        </p:txBody>
      </p:sp>
      <p:pic>
        <p:nvPicPr>
          <p:cNvPr id="4098" name="Picture 2" descr="Step 6c-1 example output">
            <a:extLst>
              <a:ext uri="{FF2B5EF4-FFF2-40B4-BE49-F238E27FC236}">
                <a16:creationId xmlns:a16="http://schemas.microsoft.com/office/drawing/2014/main" id="{D3680871-07D1-4789-9A9C-E779C0248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515" y="262521"/>
            <a:ext cx="7291817" cy="17480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ep 6c-2 example output">
            <a:extLst>
              <a:ext uri="{FF2B5EF4-FFF2-40B4-BE49-F238E27FC236}">
                <a16:creationId xmlns:a16="http://schemas.microsoft.com/office/drawing/2014/main" id="{2C5E4D7F-8D63-41C4-8A60-4203EA9D6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515" y="2583102"/>
            <a:ext cx="7291817" cy="3447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7566E2-6C86-401B-A476-8B8C7C55BC21}"/>
              </a:ext>
            </a:extLst>
          </p:cNvPr>
          <p:cNvSpPr txBox="1"/>
          <p:nvPr/>
        </p:nvSpPr>
        <p:spPr>
          <a:xfrm>
            <a:off x="5362514" y="2112192"/>
            <a:ext cx="1082925" cy="369332"/>
          </a:xfrm>
          <a:prstGeom prst="rect">
            <a:avLst/>
          </a:prstGeom>
          <a:noFill/>
        </p:spPr>
        <p:txBody>
          <a:bodyPr wrap="none" rtlCol="0">
            <a:spAutoFit/>
          </a:bodyPr>
          <a:lstStyle/>
          <a:p>
            <a:r>
              <a:rPr lang="en-US"/>
              <a:t>reference</a:t>
            </a:r>
          </a:p>
        </p:txBody>
      </p:sp>
      <p:sp>
        <p:nvSpPr>
          <p:cNvPr id="6" name="TextBox 5">
            <a:extLst>
              <a:ext uri="{FF2B5EF4-FFF2-40B4-BE49-F238E27FC236}">
                <a16:creationId xmlns:a16="http://schemas.microsoft.com/office/drawing/2014/main" id="{065EBF1E-E923-4050-87CD-415670294FCF}"/>
              </a:ext>
            </a:extLst>
          </p:cNvPr>
          <p:cNvSpPr txBox="1"/>
          <p:nvPr/>
        </p:nvSpPr>
        <p:spPr>
          <a:xfrm>
            <a:off x="5362513" y="6143347"/>
            <a:ext cx="2717988" cy="369332"/>
          </a:xfrm>
          <a:prstGeom prst="rect">
            <a:avLst/>
          </a:prstGeom>
          <a:noFill/>
        </p:spPr>
        <p:txBody>
          <a:bodyPr wrap="none" rtlCol="0">
            <a:spAutoFit/>
          </a:bodyPr>
          <a:lstStyle/>
          <a:p>
            <a:r>
              <a:rPr lang="en-US"/>
              <a:t>reference-guided assembly</a:t>
            </a:r>
          </a:p>
        </p:txBody>
      </p:sp>
      <p:sp>
        <p:nvSpPr>
          <p:cNvPr id="3" name="Left Brace 2">
            <a:extLst>
              <a:ext uri="{FF2B5EF4-FFF2-40B4-BE49-F238E27FC236}">
                <a16:creationId xmlns:a16="http://schemas.microsoft.com/office/drawing/2014/main" id="{34155642-6497-47C4-9110-3FD91205621C}"/>
              </a:ext>
            </a:extLst>
          </p:cNvPr>
          <p:cNvSpPr/>
          <p:nvPr/>
        </p:nvSpPr>
        <p:spPr>
          <a:xfrm>
            <a:off x="2182762" y="3516015"/>
            <a:ext cx="206478" cy="17344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AACF2405-1BA1-496C-BA8B-B5092B333705}"/>
              </a:ext>
            </a:extLst>
          </p:cNvPr>
          <p:cNvSpPr txBox="1"/>
          <p:nvPr/>
        </p:nvSpPr>
        <p:spPr>
          <a:xfrm>
            <a:off x="389357" y="4111850"/>
            <a:ext cx="1692771" cy="369332"/>
          </a:xfrm>
          <a:prstGeom prst="rect">
            <a:avLst/>
          </a:prstGeom>
          <a:noFill/>
        </p:spPr>
        <p:txBody>
          <a:bodyPr wrap="none" rtlCol="0">
            <a:spAutoFit/>
          </a:bodyPr>
          <a:lstStyle/>
          <a:p>
            <a:r>
              <a:rPr lang="en-US"/>
              <a:t>what are these?</a:t>
            </a:r>
          </a:p>
        </p:txBody>
      </p:sp>
    </p:spTree>
    <p:extLst>
      <p:ext uri="{BB962C8B-B14F-4D97-AF65-F5344CB8AC3E}">
        <p14:creationId xmlns:p14="http://schemas.microsoft.com/office/powerpoint/2010/main" val="1574787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04429-E908-4553-A88C-8AEFD5DE2D59}"/>
              </a:ext>
            </a:extLst>
          </p:cNvPr>
          <p:cNvPicPr>
            <a:picLocks noChangeAspect="1"/>
          </p:cNvPicPr>
          <p:nvPr/>
        </p:nvPicPr>
        <p:blipFill>
          <a:blip r:embed="rId2"/>
          <a:stretch>
            <a:fillRect/>
          </a:stretch>
        </p:blipFill>
        <p:spPr>
          <a:xfrm>
            <a:off x="554539" y="832727"/>
            <a:ext cx="10907907" cy="4645654"/>
          </a:xfrm>
          <a:prstGeom prst="rect">
            <a:avLst/>
          </a:prstGeom>
        </p:spPr>
      </p:pic>
      <p:sp>
        <p:nvSpPr>
          <p:cNvPr id="6" name="TextBox 5">
            <a:extLst>
              <a:ext uri="{FF2B5EF4-FFF2-40B4-BE49-F238E27FC236}">
                <a16:creationId xmlns:a16="http://schemas.microsoft.com/office/drawing/2014/main" id="{0C822C61-22C9-4FB0-AEC6-68554250375F}"/>
              </a:ext>
            </a:extLst>
          </p:cNvPr>
          <p:cNvSpPr txBox="1"/>
          <p:nvPr/>
        </p:nvSpPr>
        <p:spPr>
          <a:xfrm>
            <a:off x="820010" y="5478381"/>
            <a:ext cx="9218293" cy="646331"/>
          </a:xfrm>
          <a:prstGeom prst="rect">
            <a:avLst/>
          </a:prstGeom>
          <a:noFill/>
        </p:spPr>
        <p:txBody>
          <a:bodyPr wrap="none" rtlCol="0">
            <a:spAutoFit/>
          </a:bodyPr>
          <a:lstStyle/>
          <a:p>
            <a:r>
              <a:rPr lang="en-US"/>
              <a:t>alignment of the reference plasmids against two plasmids from GenBank plus our SAUTE derived</a:t>
            </a:r>
          </a:p>
          <a:p>
            <a:r>
              <a:rPr lang="en-US"/>
              <a:t>plasmid</a:t>
            </a:r>
          </a:p>
        </p:txBody>
      </p:sp>
      <p:sp>
        <p:nvSpPr>
          <p:cNvPr id="7" name="TextBox 6">
            <a:extLst>
              <a:ext uri="{FF2B5EF4-FFF2-40B4-BE49-F238E27FC236}">
                <a16:creationId xmlns:a16="http://schemas.microsoft.com/office/drawing/2014/main" id="{9C7F256B-DD4B-4256-918F-A48ACC44B197}"/>
              </a:ext>
            </a:extLst>
          </p:cNvPr>
          <p:cNvSpPr txBox="1"/>
          <p:nvPr/>
        </p:nvSpPr>
        <p:spPr>
          <a:xfrm>
            <a:off x="985192" y="4054643"/>
            <a:ext cx="4520853" cy="369332"/>
          </a:xfrm>
          <a:prstGeom prst="rect">
            <a:avLst/>
          </a:prstGeom>
          <a:noFill/>
        </p:spPr>
        <p:txBody>
          <a:bodyPr wrap="none" rtlCol="0">
            <a:spAutoFit/>
          </a:bodyPr>
          <a:lstStyle/>
          <a:p>
            <a:r>
              <a:rPr lang="en-US"/>
              <a:t>many tick marks (red - mismatch; blue - indel)</a:t>
            </a:r>
          </a:p>
        </p:txBody>
      </p:sp>
    </p:spTree>
    <p:extLst>
      <p:ext uri="{BB962C8B-B14F-4D97-AF65-F5344CB8AC3E}">
        <p14:creationId xmlns:p14="http://schemas.microsoft.com/office/powerpoint/2010/main" val="22660818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F9E105-CFC3-4D33-BC8A-8220006DA598}"/>
              </a:ext>
            </a:extLst>
          </p:cNvPr>
          <p:cNvPicPr>
            <a:picLocks noChangeAspect="1"/>
          </p:cNvPicPr>
          <p:nvPr/>
        </p:nvPicPr>
        <p:blipFill>
          <a:blip r:embed="rId2"/>
          <a:stretch>
            <a:fillRect/>
          </a:stretch>
        </p:blipFill>
        <p:spPr>
          <a:xfrm>
            <a:off x="589935" y="326785"/>
            <a:ext cx="10701430" cy="5673724"/>
          </a:xfrm>
          <a:prstGeom prst="rect">
            <a:avLst/>
          </a:prstGeom>
        </p:spPr>
      </p:pic>
      <p:sp>
        <p:nvSpPr>
          <p:cNvPr id="5" name="TextBox 4">
            <a:extLst>
              <a:ext uri="{FF2B5EF4-FFF2-40B4-BE49-F238E27FC236}">
                <a16:creationId xmlns:a16="http://schemas.microsoft.com/office/drawing/2014/main" id="{36524E9A-F5A7-4390-A067-EC3CA8AFA8CF}"/>
              </a:ext>
            </a:extLst>
          </p:cNvPr>
          <p:cNvSpPr txBox="1"/>
          <p:nvPr/>
        </p:nvSpPr>
        <p:spPr>
          <a:xfrm>
            <a:off x="3055865" y="5677343"/>
            <a:ext cx="8359387" cy="646331"/>
          </a:xfrm>
          <a:prstGeom prst="rect">
            <a:avLst/>
          </a:prstGeom>
          <a:noFill/>
        </p:spPr>
        <p:txBody>
          <a:bodyPr wrap="square" rtlCol="0">
            <a:spAutoFit/>
          </a:bodyPr>
          <a:lstStyle/>
          <a:p>
            <a:r>
              <a:rPr lang="en-US"/>
              <a:t>alignment of the SAUTE derived plasmid against same two plasmids from GenBank plus our original reference</a:t>
            </a:r>
          </a:p>
        </p:txBody>
      </p:sp>
      <p:sp>
        <p:nvSpPr>
          <p:cNvPr id="3" name="TextBox 2">
            <a:extLst>
              <a:ext uri="{FF2B5EF4-FFF2-40B4-BE49-F238E27FC236}">
                <a16:creationId xmlns:a16="http://schemas.microsoft.com/office/drawing/2014/main" id="{C0A96533-5D3A-4EFB-B9D3-B0D69D53BC9A}"/>
              </a:ext>
            </a:extLst>
          </p:cNvPr>
          <p:cNvSpPr txBox="1"/>
          <p:nvPr/>
        </p:nvSpPr>
        <p:spPr>
          <a:xfrm>
            <a:off x="1604625" y="4400919"/>
            <a:ext cx="4201022" cy="369332"/>
          </a:xfrm>
          <a:prstGeom prst="rect">
            <a:avLst/>
          </a:prstGeom>
          <a:noFill/>
        </p:spPr>
        <p:txBody>
          <a:bodyPr wrap="none" rtlCol="0">
            <a:spAutoFit/>
          </a:bodyPr>
          <a:lstStyle/>
          <a:p>
            <a:r>
              <a:rPr lang="en-US"/>
              <a:t>there are far fewer tick marks to CP052525</a:t>
            </a:r>
          </a:p>
        </p:txBody>
      </p:sp>
    </p:spTree>
    <p:extLst>
      <p:ext uri="{BB962C8B-B14F-4D97-AF65-F5344CB8AC3E}">
        <p14:creationId xmlns:p14="http://schemas.microsoft.com/office/powerpoint/2010/main" val="2920553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1470A6-67DA-45B3-A7AA-9F2004178612}"/>
              </a:ext>
            </a:extLst>
          </p:cNvPr>
          <p:cNvPicPr>
            <a:picLocks noChangeAspect="1"/>
          </p:cNvPicPr>
          <p:nvPr/>
        </p:nvPicPr>
        <p:blipFill>
          <a:blip r:embed="rId2"/>
          <a:stretch>
            <a:fillRect/>
          </a:stretch>
        </p:blipFill>
        <p:spPr>
          <a:xfrm>
            <a:off x="379096" y="191882"/>
            <a:ext cx="11068050" cy="5648325"/>
          </a:xfrm>
          <a:prstGeom prst="rect">
            <a:avLst/>
          </a:prstGeom>
        </p:spPr>
      </p:pic>
      <p:sp>
        <p:nvSpPr>
          <p:cNvPr id="3" name="TextBox 2">
            <a:extLst>
              <a:ext uri="{FF2B5EF4-FFF2-40B4-BE49-F238E27FC236}">
                <a16:creationId xmlns:a16="http://schemas.microsoft.com/office/drawing/2014/main" id="{AB8F555F-A5F0-4B2F-B005-C3EF4CFD52EF}"/>
              </a:ext>
            </a:extLst>
          </p:cNvPr>
          <p:cNvSpPr txBox="1"/>
          <p:nvPr/>
        </p:nvSpPr>
        <p:spPr>
          <a:xfrm>
            <a:off x="3008671" y="5680925"/>
            <a:ext cx="8026172" cy="646331"/>
          </a:xfrm>
          <a:prstGeom prst="rect">
            <a:avLst/>
          </a:prstGeom>
          <a:noFill/>
        </p:spPr>
        <p:txBody>
          <a:bodyPr wrap="none" rtlCol="0">
            <a:spAutoFit/>
          </a:bodyPr>
          <a:lstStyle/>
          <a:p>
            <a:r>
              <a:rPr lang="en-US"/>
              <a:t>ref plasmid has multiple mismatches and indels in same place - suspicious - possibly</a:t>
            </a:r>
          </a:p>
          <a:p>
            <a:r>
              <a:rPr lang="en-US"/>
              <a:t>assembly or technology related</a:t>
            </a:r>
          </a:p>
        </p:txBody>
      </p:sp>
    </p:spTree>
    <p:extLst>
      <p:ext uri="{BB962C8B-B14F-4D97-AF65-F5344CB8AC3E}">
        <p14:creationId xmlns:p14="http://schemas.microsoft.com/office/powerpoint/2010/main" val="2809624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3F408-02F7-4C45-AB0A-4630B8EF7484}"/>
              </a:ext>
            </a:extLst>
          </p:cNvPr>
          <p:cNvPicPr>
            <a:picLocks noChangeAspect="1"/>
          </p:cNvPicPr>
          <p:nvPr/>
        </p:nvPicPr>
        <p:blipFill>
          <a:blip r:embed="rId2"/>
          <a:stretch>
            <a:fillRect/>
          </a:stretch>
        </p:blipFill>
        <p:spPr>
          <a:xfrm>
            <a:off x="418854" y="1100050"/>
            <a:ext cx="11090787" cy="4312318"/>
          </a:xfrm>
          <a:prstGeom prst="rect">
            <a:avLst/>
          </a:prstGeom>
        </p:spPr>
      </p:pic>
      <p:sp>
        <p:nvSpPr>
          <p:cNvPr id="3" name="TextBox 2">
            <a:extLst>
              <a:ext uri="{FF2B5EF4-FFF2-40B4-BE49-F238E27FC236}">
                <a16:creationId xmlns:a16="http://schemas.microsoft.com/office/drawing/2014/main" id="{7A971988-E458-4F5C-9BF6-C2F3667F1823}"/>
              </a:ext>
            </a:extLst>
          </p:cNvPr>
          <p:cNvSpPr txBox="1"/>
          <p:nvPr/>
        </p:nvSpPr>
        <p:spPr>
          <a:xfrm>
            <a:off x="1291959" y="5434784"/>
            <a:ext cx="9725098" cy="646331"/>
          </a:xfrm>
          <a:prstGeom prst="rect">
            <a:avLst/>
          </a:prstGeom>
          <a:noFill/>
        </p:spPr>
        <p:txBody>
          <a:bodyPr wrap="none" rtlCol="0">
            <a:spAutoFit/>
          </a:bodyPr>
          <a:lstStyle/>
          <a:p>
            <a:r>
              <a:rPr lang="en-US"/>
              <a:t>our derived plasmid does not have the same issues, two mismatches to one plasmid, and none to the </a:t>
            </a:r>
          </a:p>
          <a:p>
            <a:r>
              <a:rPr lang="en-US"/>
              <a:t>other, but clear indels against the refe plasmid</a:t>
            </a:r>
          </a:p>
        </p:txBody>
      </p:sp>
    </p:spTree>
    <p:extLst>
      <p:ext uri="{BB962C8B-B14F-4D97-AF65-F5344CB8AC3E}">
        <p14:creationId xmlns:p14="http://schemas.microsoft.com/office/powerpoint/2010/main" val="1370170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233DBB-60A6-46DF-B414-52C13DB3552A}"/>
              </a:ext>
            </a:extLst>
          </p:cNvPr>
          <p:cNvSpPr txBox="1"/>
          <p:nvPr/>
        </p:nvSpPr>
        <p:spPr>
          <a:xfrm>
            <a:off x="1002890" y="761017"/>
            <a:ext cx="9940414" cy="3139321"/>
          </a:xfrm>
          <a:prstGeom prst="rect">
            <a:avLst/>
          </a:prstGeom>
          <a:noFill/>
        </p:spPr>
        <p:txBody>
          <a:bodyPr wrap="square" rtlCol="0">
            <a:spAutoFit/>
          </a:bodyPr>
          <a:lstStyle/>
          <a:p>
            <a:r>
              <a:rPr lang="en-US"/>
              <a:t>The reference plasmid (done with Nanopore) has significant mismatches and indels with respect to the plasmid we derived from a reference-guided assembly against that plasmid.</a:t>
            </a:r>
          </a:p>
          <a:p>
            <a:endParaRPr lang="en-US"/>
          </a:p>
          <a:p>
            <a:r>
              <a:rPr lang="en-US"/>
              <a:t>However, our reference-guided assembly appears much cleaner and more importantly matches</a:t>
            </a:r>
          </a:p>
          <a:p>
            <a:r>
              <a:rPr lang="en-US"/>
              <a:t>some plasmids in GenBank with higher identity, and lower indels, compared to the reference.</a:t>
            </a:r>
          </a:p>
          <a:p>
            <a:endParaRPr lang="en-US"/>
          </a:p>
          <a:p>
            <a:r>
              <a:rPr lang="en-US"/>
              <a:t>SAUTE, at least in this case, does not appear to 'duped' by the bad reference sequence and can result in high quality sequence assemblies (NOTE, we did not explore the graph genome files, we may see it there)</a:t>
            </a:r>
          </a:p>
          <a:p>
            <a:endParaRPr lang="en-US"/>
          </a:p>
          <a:p>
            <a:endParaRPr lang="en-US"/>
          </a:p>
        </p:txBody>
      </p:sp>
    </p:spTree>
    <p:extLst>
      <p:ext uri="{BB962C8B-B14F-4D97-AF65-F5344CB8AC3E}">
        <p14:creationId xmlns:p14="http://schemas.microsoft.com/office/powerpoint/2010/main" val="149131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233DBB-60A6-46DF-B414-52C13DB3552A}"/>
              </a:ext>
            </a:extLst>
          </p:cNvPr>
          <p:cNvSpPr txBox="1"/>
          <p:nvPr/>
        </p:nvSpPr>
        <p:spPr>
          <a:xfrm>
            <a:off x="1002890" y="761017"/>
            <a:ext cx="9940414" cy="1754326"/>
          </a:xfrm>
          <a:prstGeom prst="rect">
            <a:avLst/>
          </a:prstGeom>
          <a:noFill/>
        </p:spPr>
        <p:txBody>
          <a:bodyPr wrap="square" rtlCol="0">
            <a:spAutoFit/>
          </a:bodyPr>
          <a:lstStyle/>
          <a:p>
            <a:r>
              <a:rPr lang="en-US"/>
              <a:t>This may also mean that our gap in clades between s6 (nanopore sequenced) and the Kuwaiti isolates </a:t>
            </a:r>
          </a:p>
          <a:p>
            <a:r>
              <a:rPr lang="en-US"/>
              <a:t>(deposited already assembled) in project2 may have more to do with the technology and/or assembly method</a:t>
            </a:r>
          </a:p>
          <a:p>
            <a:endParaRPr lang="en-US"/>
          </a:p>
          <a:p>
            <a:r>
              <a:rPr lang="en-US"/>
              <a:t>May need to go back and attempt SAUTE assemblies of the Acinetobacter genomes (this may be </a:t>
            </a:r>
          </a:p>
          <a:p>
            <a:r>
              <a:rPr lang="en-US"/>
              <a:t>impossible with Illumina data for closely related isolates).</a:t>
            </a:r>
          </a:p>
        </p:txBody>
      </p:sp>
    </p:spTree>
    <p:extLst>
      <p:ext uri="{BB962C8B-B14F-4D97-AF65-F5344CB8AC3E}">
        <p14:creationId xmlns:p14="http://schemas.microsoft.com/office/powerpoint/2010/main" val="2247011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EF9A22-0E63-48C1-BA51-98536D92190F}"/>
              </a:ext>
            </a:extLst>
          </p:cNvPr>
          <p:cNvSpPr txBox="1"/>
          <p:nvPr/>
        </p:nvSpPr>
        <p:spPr>
          <a:xfrm>
            <a:off x="2424635" y="2288950"/>
            <a:ext cx="5773055" cy="646331"/>
          </a:xfrm>
          <a:prstGeom prst="rect">
            <a:avLst/>
          </a:prstGeom>
          <a:noFill/>
        </p:spPr>
        <p:txBody>
          <a:bodyPr wrap="none" rtlCol="0">
            <a:spAutoFit/>
          </a:bodyPr>
          <a:lstStyle/>
          <a:p>
            <a:r>
              <a:rPr lang="en-US" sz="3600"/>
              <a:t>Back to GCP console for setup</a:t>
            </a:r>
          </a:p>
        </p:txBody>
      </p:sp>
    </p:spTree>
    <p:extLst>
      <p:ext uri="{BB962C8B-B14F-4D97-AF65-F5344CB8AC3E}">
        <p14:creationId xmlns:p14="http://schemas.microsoft.com/office/powerpoint/2010/main" val="3806598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02073B-3FD6-404C-B4A0-EC8815FD3700}"/>
              </a:ext>
            </a:extLst>
          </p:cNvPr>
          <p:cNvSpPr txBox="1"/>
          <p:nvPr/>
        </p:nvSpPr>
        <p:spPr>
          <a:xfrm>
            <a:off x="1575127" y="977506"/>
            <a:ext cx="8876982" cy="369332"/>
          </a:xfrm>
          <a:prstGeom prst="rect">
            <a:avLst/>
          </a:prstGeom>
          <a:noFill/>
        </p:spPr>
        <p:txBody>
          <a:bodyPr wrap="none" rtlCol="0">
            <a:spAutoFit/>
          </a:bodyPr>
          <a:lstStyle/>
          <a:p>
            <a:r>
              <a:rPr lang="en-US"/>
              <a:t>Reported Metadata of Metagenomics Samples from Paper (combined from multiple sources)</a:t>
            </a:r>
          </a:p>
        </p:txBody>
      </p:sp>
      <p:graphicFrame>
        <p:nvGraphicFramePr>
          <p:cNvPr id="2" name="Table 1">
            <a:extLst>
              <a:ext uri="{FF2B5EF4-FFF2-40B4-BE49-F238E27FC236}">
                <a16:creationId xmlns:a16="http://schemas.microsoft.com/office/drawing/2014/main" id="{63E074F7-5188-4F99-9150-BF1C53D9D18C}"/>
              </a:ext>
            </a:extLst>
          </p:cNvPr>
          <p:cNvGraphicFramePr>
            <a:graphicFrameLocks noGrp="1"/>
          </p:cNvGraphicFramePr>
          <p:nvPr>
            <p:extLst>
              <p:ext uri="{D42A27DB-BD31-4B8C-83A1-F6EECF244321}">
                <p14:modId xmlns:p14="http://schemas.microsoft.com/office/powerpoint/2010/main" val="1018794002"/>
              </p:ext>
            </p:extLst>
          </p:nvPr>
        </p:nvGraphicFramePr>
        <p:xfrm>
          <a:off x="682199" y="1812946"/>
          <a:ext cx="10096500" cy="1495425"/>
        </p:xfrm>
        <a:graphic>
          <a:graphicData uri="http://schemas.openxmlformats.org/drawingml/2006/table">
            <a:tbl>
              <a:tblPr>
                <a:tableStyleId>{5C22544A-7EE6-4342-B048-85BDC9FD1C3A}</a:tableStyleId>
              </a:tblPr>
              <a:tblGrid>
                <a:gridCol w="1092200">
                  <a:extLst>
                    <a:ext uri="{9D8B030D-6E8A-4147-A177-3AD203B41FA5}">
                      <a16:colId xmlns:a16="http://schemas.microsoft.com/office/drawing/2014/main" val="3879896341"/>
                    </a:ext>
                  </a:extLst>
                </a:gridCol>
                <a:gridCol w="1143000">
                  <a:extLst>
                    <a:ext uri="{9D8B030D-6E8A-4147-A177-3AD203B41FA5}">
                      <a16:colId xmlns:a16="http://schemas.microsoft.com/office/drawing/2014/main" val="2690838957"/>
                    </a:ext>
                  </a:extLst>
                </a:gridCol>
                <a:gridCol w="769698">
                  <a:extLst>
                    <a:ext uri="{9D8B030D-6E8A-4147-A177-3AD203B41FA5}">
                      <a16:colId xmlns:a16="http://schemas.microsoft.com/office/drawing/2014/main" val="3279430375"/>
                    </a:ext>
                  </a:extLst>
                </a:gridCol>
                <a:gridCol w="837708">
                  <a:extLst>
                    <a:ext uri="{9D8B030D-6E8A-4147-A177-3AD203B41FA5}">
                      <a16:colId xmlns:a16="http://schemas.microsoft.com/office/drawing/2014/main" val="3980304874"/>
                    </a:ext>
                  </a:extLst>
                </a:gridCol>
                <a:gridCol w="1297858">
                  <a:extLst>
                    <a:ext uri="{9D8B030D-6E8A-4147-A177-3AD203B41FA5}">
                      <a16:colId xmlns:a16="http://schemas.microsoft.com/office/drawing/2014/main" val="3980279345"/>
                    </a:ext>
                  </a:extLst>
                </a:gridCol>
                <a:gridCol w="879336">
                  <a:extLst>
                    <a:ext uri="{9D8B030D-6E8A-4147-A177-3AD203B41FA5}">
                      <a16:colId xmlns:a16="http://schemas.microsoft.com/office/drawing/2014/main" val="1669989355"/>
                    </a:ext>
                  </a:extLst>
                </a:gridCol>
                <a:gridCol w="1193800">
                  <a:extLst>
                    <a:ext uri="{9D8B030D-6E8A-4147-A177-3AD203B41FA5}">
                      <a16:colId xmlns:a16="http://schemas.microsoft.com/office/drawing/2014/main" val="3714428477"/>
                    </a:ext>
                  </a:extLst>
                </a:gridCol>
                <a:gridCol w="609600">
                  <a:extLst>
                    <a:ext uri="{9D8B030D-6E8A-4147-A177-3AD203B41FA5}">
                      <a16:colId xmlns:a16="http://schemas.microsoft.com/office/drawing/2014/main" val="96388411"/>
                    </a:ext>
                  </a:extLst>
                </a:gridCol>
                <a:gridCol w="609600">
                  <a:extLst>
                    <a:ext uri="{9D8B030D-6E8A-4147-A177-3AD203B41FA5}">
                      <a16:colId xmlns:a16="http://schemas.microsoft.com/office/drawing/2014/main" val="2962273574"/>
                    </a:ext>
                  </a:extLst>
                </a:gridCol>
                <a:gridCol w="609600">
                  <a:extLst>
                    <a:ext uri="{9D8B030D-6E8A-4147-A177-3AD203B41FA5}">
                      <a16:colId xmlns:a16="http://schemas.microsoft.com/office/drawing/2014/main" val="3541655792"/>
                    </a:ext>
                  </a:extLst>
                </a:gridCol>
                <a:gridCol w="1054100">
                  <a:extLst>
                    <a:ext uri="{9D8B030D-6E8A-4147-A177-3AD203B41FA5}">
                      <a16:colId xmlns:a16="http://schemas.microsoft.com/office/drawing/2014/main" val="3635292855"/>
                    </a:ext>
                  </a:extLst>
                </a:gridCol>
              </a:tblGrid>
              <a:tr h="533400">
                <a:tc>
                  <a:txBody>
                    <a:bodyPr/>
                    <a:lstStyle/>
                    <a:p>
                      <a:pPr algn="ctr" fontAlgn="ctr"/>
                      <a:r>
                        <a:rPr lang="en-US" sz="1200" u="none" strike="noStrike">
                          <a:effectLst/>
                        </a:rPr>
                        <a:t>Date of Collection</a:t>
                      </a:r>
                      <a:endParaRPr lang="en-US" sz="12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Sample ID</a:t>
                      </a:r>
                      <a:endParaRPr lang="en-US" sz="12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Timepoint</a:t>
                      </a:r>
                      <a:endParaRPr lang="en-US" sz="12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Hospital Floor</a:t>
                      </a:r>
                      <a:endParaRPr lang="en-US" sz="12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Ward Type</a:t>
                      </a:r>
                      <a:endParaRPr lang="en-US" sz="12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Ward/Room Number</a:t>
                      </a:r>
                      <a:endParaRPr lang="en-US" sz="12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Sample Type</a:t>
                      </a:r>
                      <a:endParaRPr lang="en-US" sz="12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Bed Number</a:t>
                      </a:r>
                      <a:endParaRPr lang="en-US" sz="12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Surface Material</a:t>
                      </a:r>
                      <a:endParaRPr lang="en-US" sz="12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Illumina Library ID</a:t>
                      </a:r>
                      <a:endParaRPr lang="en-US" sz="12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SRR</a:t>
                      </a:r>
                      <a:endParaRPr lang="en-US" sz="12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88558123"/>
                  </a:ext>
                </a:extLst>
              </a:tr>
              <a:tr h="190500">
                <a:tc>
                  <a:txBody>
                    <a:bodyPr/>
                    <a:lstStyle/>
                    <a:p>
                      <a:pPr algn="ctr" fontAlgn="b"/>
                      <a:r>
                        <a:rPr lang="en-US" sz="1200" u="none" strike="noStrike">
                          <a:effectLst/>
                        </a:rPr>
                        <a:t>2017-11-28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HMBR127_02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Isolation room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Bed Rail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Plastic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200" u="none" strike="noStrike">
                          <a:effectLst/>
                        </a:rPr>
                        <a:t>WEE037</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ERR3209766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1673228"/>
                  </a:ext>
                </a:extLst>
              </a:tr>
              <a:tr h="190500">
                <a:tc>
                  <a:txBody>
                    <a:bodyPr/>
                    <a:lstStyle/>
                    <a:p>
                      <a:pPr algn="ctr" fontAlgn="b"/>
                      <a:r>
                        <a:rPr lang="en-US" sz="1200" u="none" strike="noStrike">
                          <a:effectLst/>
                        </a:rPr>
                        <a:t>2017-11-24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HMBR133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Isolation room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Bed Rail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Plastic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200" u="none" strike="noStrike">
                          <a:effectLst/>
                        </a:rPr>
                        <a:t>WEE039</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ERR3209768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7808483"/>
                  </a:ext>
                </a:extLst>
              </a:tr>
              <a:tr h="190500">
                <a:tc>
                  <a:txBody>
                    <a:bodyPr/>
                    <a:lstStyle/>
                    <a:p>
                      <a:pPr algn="ctr" fontAlgn="b"/>
                      <a:r>
                        <a:rPr lang="en-US" sz="1200" u="none" strike="noStrike">
                          <a:effectLst/>
                        </a:rPr>
                        <a:t>2017-11-23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HMBL103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Standard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Bedside Locker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Wood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200" u="none" strike="noStrike">
                          <a:effectLst/>
                        </a:rPr>
                        <a:t>WEE120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ERR3209849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91928904"/>
                  </a:ext>
                </a:extLst>
              </a:tr>
              <a:tr h="190500">
                <a:tc>
                  <a:txBody>
                    <a:bodyPr/>
                    <a:lstStyle/>
                    <a:p>
                      <a:pPr algn="ctr" fontAlgn="b"/>
                      <a:r>
                        <a:rPr lang="en-US" sz="1200" u="none" strike="noStrike">
                          <a:effectLst/>
                        </a:rPr>
                        <a:t>2017-11-28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HMA001_02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MDRO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Aerator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Metal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200" u="none" strike="noStrike">
                          <a:effectLst/>
                        </a:rPr>
                        <a:t>WEE125</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ERR3209854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5455022"/>
                  </a:ext>
                </a:extLst>
              </a:tr>
              <a:tr h="190500">
                <a:tc>
                  <a:txBody>
                    <a:bodyPr/>
                    <a:lstStyle/>
                    <a:p>
                      <a:pPr algn="ctr" fontAlgn="b"/>
                      <a:r>
                        <a:rPr lang="en-US" sz="1200" u="none" strike="noStrike">
                          <a:effectLst/>
                        </a:rPr>
                        <a:t>2017-11-24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HMST007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MDRO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Sink Trap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Metal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200" u="none" strike="noStrike">
                          <a:effectLst/>
                        </a:rPr>
                        <a:t>WEE237</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200" u="none" strike="noStrike">
                          <a:effectLst/>
                        </a:rPr>
                        <a:t>ERR3209966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7264416"/>
                  </a:ext>
                </a:extLst>
              </a:tr>
            </a:tbl>
          </a:graphicData>
        </a:graphic>
      </p:graphicFrame>
      <p:sp>
        <p:nvSpPr>
          <p:cNvPr id="3" name="Arrow: Right 2">
            <a:extLst>
              <a:ext uri="{FF2B5EF4-FFF2-40B4-BE49-F238E27FC236}">
                <a16:creationId xmlns:a16="http://schemas.microsoft.com/office/drawing/2014/main" id="{603798B0-ACA9-4704-A288-E9956C2DEBBF}"/>
              </a:ext>
            </a:extLst>
          </p:cNvPr>
          <p:cNvSpPr/>
          <p:nvPr/>
        </p:nvSpPr>
        <p:spPr>
          <a:xfrm rot="10800000">
            <a:off x="10778699" y="2355318"/>
            <a:ext cx="289069" cy="20057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D31A4E0D-E527-47DC-8EEF-4592CC57D45F}"/>
              </a:ext>
            </a:extLst>
          </p:cNvPr>
          <p:cNvSpPr/>
          <p:nvPr/>
        </p:nvSpPr>
        <p:spPr>
          <a:xfrm rot="10800000">
            <a:off x="10778698" y="2555896"/>
            <a:ext cx="289069" cy="20057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FAD9DC6-9C5D-453C-BA43-76F170953981}"/>
              </a:ext>
            </a:extLst>
          </p:cNvPr>
          <p:cNvCxnSpPr>
            <a:stCxn id="3" idx="1"/>
          </p:cNvCxnSpPr>
          <p:nvPr/>
        </p:nvCxnSpPr>
        <p:spPr>
          <a:xfrm flipH="1">
            <a:off x="11067767" y="2455607"/>
            <a:ext cx="1" cy="17388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685006-D757-4462-BD69-4E0CD41D1C4B}"/>
              </a:ext>
            </a:extLst>
          </p:cNvPr>
          <p:cNvSpPr txBox="1"/>
          <p:nvPr/>
        </p:nvSpPr>
        <p:spPr>
          <a:xfrm>
            <a:off x="6689871" y="4359426"/>
            <a:ext cx="4583797" cy="369332"/>
          </a:xfrm>
          <a:prstGeom prst="rect">
            <a:avLst/>
          </a:prstGeom>
          <a:noFill/>
        </p:spPr>
        <p:txBody>
          <a:bodyPr wrap="square" rtlCol="0">
            <a:spAutoFit/>
          </a:bodyPr>
          <a:lstStyle/>
          <a:p>
            <a:r>
              <a:rPr lang="en-US"/>
              <a:t>both of these have the same/similar plasmids</a:t>
            </a:r>
          </a:p>
        </p:txBody>
      </p:sp>
    </p:spTree>
    <p:extLst>
      <p:ext uri="{BB962C8B-B14F-4D97-AF65-F5344CB8AC3E}">
        <p14:creationId xmlns:p14="http://schemas.microsoft.com/office/powerpoint/2010/main" val="553780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3BDD18-539C-42D4-938F-EBF397E5AAAE}"/>
              </a:ext>
            </a:extLst>
          </p:cNvPr>
          <p:cNvSpPr txBox="1"/>
          <p:nvPr/>
        </p:nvSpPr>
        <p:spPr>
          <a:xfrm>
            <a:off x="985194" y="1610523"/>
            <a:ext cx="10796995" cy="2862322"/>
          </a:xfrm>
          <a:prstGeom prst="rect">
            <a:avLst/>
          </a:prstGeom>
          <a:noFill/>
        </p:spPr>
        <p:txBody>
          <a:bodyPr wrap="none" rtlCol="0">
            <a:spAutoFit/>
          </a:bodyPr>
          <a:lstStyle/>
          <a:p>
            <a:r>
              <a:rPr lang="en-US" sz="2000"/>
              <a:t>Plasmids could be present due to being in the same host</a:t>
            </a:r>
          </a:p>
          <a:p>
            <a:endParaRPr lang="en-US" sz="2000"/>
          </a:p>
          <a:p>
            <a:r>
              <a:rPr lang="en-US" sz="2000"/>
              <a:t>or</a:t>
            </a:r>
          </a:p>
          <a:p>
            <a:endParaRPr lang="en-US" sz="2000"/>
          </a:p>
          <a:p>
            <a:r>
              <a:rPr lang="en-US" sz="2000"/>
              <a:t>The same plasmid is found in different hosts (different strains, different species)</a:t>
            </a:r>
          </a:p>
          <a:p>
            <a:endParaRPr lang="en-US" sz="2000"/>
          </a:p>
          <a:p>
            <a:r>
              <a:rPr lang="en-US" sz="2000"/>
              <a:t>How could you tell from a metagenomic sample?</a:t>
            </a:r>
          </a:p>
          <a:p>
            <a:endParaRPr lang="en-US" sz="2000"/>
          </a:p>
          <a:p>
            <a:r>
              <a:rPr lang="en-US" sz="2000"/>
              <a:t>If you were responsible for infection control in this hospital, what would you do with this information?</a:t>
            </a:r>
          </a:p>
        </p:txBody>
      </p:sp>
    </p:spTree>
    <p:extLst>
      <p:ext uri="{BB962C8B-B14F-4D97-AF65-F5344CB8AC3E}">
        <p14:creationId xmlns:p14="http://schemas.microsoft.com/office/powerpoint/2010/main" val="28300683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9BE5B-5CEA-426C-B920-763542EEBDB9}"/>
              </a:ext>
            </a:extLst>
          </p:cNvPr>
          <p:cNvSpPr/>
          <p:nvPr/>
        </p:nvSpPr>
        <p:spPr>
          <a:xfrm>
            <a:off x="678426" y="2652743"/>
            <a:ext cx="637130" cy="34806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BFEF123-8FD0-4F39-BDA3-36741C006A77}"/>
              </a:ext>
            </a:extLst>
          </p:cNvPr>
          <p:cNvSpPr/>
          <p:nvPr/>
        </p:nvSpPr>
        <p:spPr>
          <a:xfrm>
            <a:off x="678426" y="3205852"/>
            <a:ext cx="637130" cy="348062"/>
          </a:xfrm>
          <a:prstGeom prst="rect">
            <a:avLst/>
          </a:prstGeom>
          <a:solidFill>
            <a:schemeClr val="accent5">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EC3E2A-27CD-4285-A6E1-7CB126D7D20E}"/>
              </a:ext>
            </a:extLst>
          </p:cNvPr>
          <p:cNvSpPr/>
          <p:nvPr/>
        </p:nvSpPr>
        <p:spPr>
          <a:xfrm>
            <a:off x="678426" y="3988431"/>
            <a:ext cx="637130" cy="34806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BF8EE82-7F4F-4B63-951A-045EAD86AA0F}"/>
              </a:ext>
            </a:extLst>
          </p:cNvPr>
          <p:cNvSpPr/>
          <p:nvPr/>
        </p:nvSpPr>
        <p:spPr>
          <a:xfrm>
            <a:off x="678426" y="2147365"/>
            <a:ext cx="637130" cy="3480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D703E3-922F-491C-807F-80A773102BC1}"/>
              </a:ext>
            </a:extLst>
          </p:cNvPr>
          <p:cNvSpPr txBox="1"/>
          <p:nvPr/>
        </p:nvSpPr>
        <p:spPr>
          <a:xfrm>
            <a:off x="637131" y="812611"/>
            <a:ext cx="11490581" cy="4462760"/>
          </a:xfrm>
          <a:prstGeom prst="rect">
            <a:avLst/>
          </a:prstGeom>
          <a:noFill/>
        </p:spPr>
        <p:txBody>
          <a:bodyPr wrap="none" rtlCol="0">
            <a:spAutoFit/>
          </a:bodyPr>
          <a:lstStyle/>
          <a:p>
            <a:r>
              <a:rPr lang="en-US" sz="3200" b="1" u="sng"/>
              <a:t>Summary: Project 3</a:t>
            </a:r>
          </a:p>
          <a:p>
            <a:endParaRPr lang="en-US"/>
          </a:p>
          <a:p>
            <a:r>
              <a:rPr lang="en-US"/>
              <a:t>In this project we introduced:</a:t>
            </a:r>
          </a:p>
          <a:p>
            <a:endParaRPr lang="en-US"/>
          </a:p>
          <a:p>
            <a:r>
              <a:rPr lang="en-US"/>
              <a:t>Step1. Reviewed the resistome data from the paper to filter down to particularly interesting metagenomics datasets</a:t>
            </a:r>
            <a:endParaRPr lang="en-US" i="1"/>
          </a:p>
          <a:p>
            <a:r>
              <a:rPr lang="en-US"/>
              <a:t> </a:t>
            </a:r>
          </a:p>
          <a:p>
            <a:r>
              <a:rPr lang="en-US"/>
              <a:t>Step2. Used Big Query and SRA stat results to look at taxonomic distributions of the sequences from a few metagenomes</a:t>
            </a:r>
          </a:p>
          <a:p>
            <a:endParaRPr lang="en-US"/>
          </a:p>
          <a:p>
            <a:r>
              <a:rPr lang="en-US"/>
              <a:t>Step3. Obtained interesting plasmids, used Readfinder to pull out reads matching the plasmids, and assembled the reads</a:t>
            </a:r>
          </a:p>
          <a:p>
            <a:r>
              <a:rPr lang="en-US"/>
              <a:t>	using SAUTE</a:t>
            </a:r>
          </a:p>
          <a:p>
            <a:endParaRPr lang="en-US"/>
          </a:p>
          <a:p>
            <a:r>
              <a:rPr lang="en-US"/>
              <a:t>Step4. Compared the resulting assemblies to the plasmids to determine which metagenomics datasets had which </a:t>
            </a:r>
          </a:p>
          <a:p>
            <a:r>
              <a:rPr lang="en-US"/>
              <a:t>plasmids and how well covered they were</a:t>
            </a:r>
          </a:p>
          <a:p>
            <a:endParaRPr lang="en-US"/>
          </a:p>
          <a:p>
            <a:endParaRPr lang="en-US"/>
          </a:p>
        </p:txBody>
      </p:sp>
    </p:spTree>
    <p:extLst>
      <p:ext uri="{BB962C8B-B14F-4D97-AF65-F5344CB8AC3E}">
        <p14:creationId xmlns:p14="http://schemas.microsoft.com/office/powerpoint/2010/main" val="1968905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27129B-282A-4473-A977-EB7AC78F10DE}"/>
              </a:ext>
            </a:extLst>
          </p:cNvPr>
          <p:cNvSpPr/>
          <p:nvPr/>
        </p:nvSpPr>
        <p:spPr>
          <a:xfrm>
            <a:off x="1254596" y="1418619"/>
            <a:ext cx="8290560" cy="369332"/>
          </a:xfrm>
          <a:prstGeom prst="rect">
            <a:avLst/>
          </a:prstGeom>
        </p:spPr>
        <p:txBody>
          <a:bodyPr wrap="square">
            <a:spAutoFit/>
          </a:bodyPr>
          <a:lstStyle/>
          <a:p>
            <a:r>
              <a:rPr lang="en-US" b="1">
                <a:solidFill>
                  <a:srgbClr val="333333"/>
                </a:solidFill>
                <a:latin typeface="Lato"/>
              </a:rPr>
              <a:t>F</a:t>
            </a:r>
            <a:r>
              <a:rPr lang="en-US">
                <a:solidFill>
                  <a:srgbClr val="333333"/>
                </a:solidFill>
                <a:latin typeface="Lato"/>
              </a:rPr>
              <a:t>indability, </a:t>
            </a:r>
            <a:r>
              <a:rPr lang="en-US" b="1">
                <a:solidFill>
                  <a:srgbClr val="333333"/>
                </a:solidFill>
                <a:latin typeface="Lato"/>
              </a:rPr>
              <a:t>A</a:t>
            </a:r>
            <a:r>
              <a:rPr lang="en-US">
                <a:solidFill>
                  <a:srgbClr val="333333"/>
                </a:solidFill>
                <a:latin typeface="Lato"/>
              </a:rPr>
              <a:t>ccessibility, </a:t>
            </a:r>
            <a:r>
              <a:rPr lang="en-US" b="1">
                <a:solidFill>
                  <a:srgbClr val="333333"/>
                </a:solidFill>
                <a:latin typeface="Lato"/>
              </a:rPr>
              <a:t>I</a:t>
            </a:r>
            <a:r>
              <a:rPr lang="en-US">
                <a:solidFill>
                  <a:srgbClr val="333333"/>
                </a:solidFill>
                <a:latin typeface="Lato"/>
              </a:rPr>
              <a:t>nteroperability, and </a:t>
            </a:r>
            <a:r>
              <a:rPr lang="en-US" b="1">
                <a:solidFill>
                  <a:srgbClr val="333333"/>
                </a:solidFill>
                <a:latin typeface="Lato"/>
              </a:rPr>
              <a:t>R</a:t>
            </a:r>
            <a:r>
              <a:rPr lang="en-US">
                <a:solidFill>
                  <a:srgbClr val="333333"/>
                </a:solidFill>
                <a:latin typeface="Lato"/>
              </a:rPr>
              <a:t>euse of digital assets</a:t>
            </a:r>
            <a:endParaRPr lang="en-US"/>
          </a:p>
        </p:txBody>
      </p:sp>
      <p:sp>
        <p:nvSpPr>
          <p:cNvPr id="5" name="Rectangle 4">
            <a:extLst>
              <a:ext uri="{FF2B5EF4-FFF2-40B4-BE49-F238E27FC236}">
                <a16:creationId xmlns:a16="http://schemas.microsoft.com/office/drawing/2014/main" id="{09158F21-9C53-461A-AE08-00EA1460888A}"/>
              </a:ext>
            </a:extLst>
          </p:cNvPr>
          <p:cNvSpPr/>
          <p:nvPr/>
        </p:nvSpPr>
        <p:spPr>
          <a:xfrm>
            <a:off x="1254596" y="2386655"/>
            <a:ext cx="9629714" cy="1477328"/>
          </a:xfrm>
          <a:prstGeom prst="rect">
            <a:avLst/>
          </a:prstGeom>
        </p:spPr>
        <p:txBody>
          <a:bodyPr wrap="square">
            <a:spAutoFit/>
          </a:bodyPr>
          <a:lstStyle/>
          <a:p>
            <a:r>
              <a:rPr lang="en-US" b="1" u="sng">
                <a:solidFill>
                  <a:srgbClr val="333333"/>
                </a:solidFill>
                <a:latin typeface="Lato"/>
              </a:rPr>
              <a:t>F</a:t>
            </a:r>
            <a:r>
              <a:rPr lang="en-US" b="1">
                <a:solidFill>
                  <a:srgbClr val="333333"/>
                </a:solidFill>
                <a:latin typeface="Lato"/>
              </a:rPr>
              <a:t>indable</a:t>
            </a:r>
            <a:br>
              <a:rPr lang="en-US"/>
            </a:br>
            <a:r>
              <a:rPr lang="en-US">
                <a:solidFill>
                  <a:srgbClr val="333333"/>
                </a:solidFill>
                <a:latin typeface="Lato"/>
              </a:rPr>
              <a:t>The first step in (re)using data is to find them. Metadata and data should be easy to find for both humans and computers. Machine-readable metadata are essential for automatic discovery of datasets and services, so this is an essential component of the </a:t>
            </a:r>
            <a:r>
              <a:rPr lang="en-US" b="1">
                <a:solidFill>
                  <a:srgbClr val="00518E"/>
                </a:solidFill>
                <a:latin typeface="Lato"/>
                <a:hlinkClick r:id="rId2"/>
              </a:rPr>
              <a:t>FAIRification process</a:t>
            </a:r>
            <a:r>
              <a:rPr lang="en-US">
                <a:solidFill>
                  <a:srgbClr val="333333"/>
                </a:solidFill>
                <a:latin typeface="Lato"/>
              </a:rPr>
              <a:t>.</a:t>
            </a:r>
            <a:endParaRPr lang="en-US"/>
          </a:p>
        </p:txBody>
      </p:sp>
      <p:sp>
        <p:nvSpPr>
          <p:cNvPr id="6" name="TextBox 5">
            <a:extLst>
              <a:ext uri="{FF2B5EF4-FFF2-40B4-BE49-F238E27FC236}">
                <a16:creationId xmlns:a16="http://schemas.microsoft.com/office/drawing/2014/main" id="{4C8B294A-1E18-479D-B08E-D1BBA46EEF54}"/>
              </a:ext>
            </a:extLst>
          </p:cNvPr>
          <p:cNvSpPr txBox="1"/>
          <p:nvPr/>
        </p:nvSpPr>
        <p:spPr>
          <a:xfrm>
            <a:off x="5167835" y="657602"/>
            <a:ext cx="1378967" cy="461665"/>
          </a:xfrm>
          <a:prstGeom prst="rect">
            <a:avLst/>
          </a:prstGeom>
          <a:noFill/>
        </p:spPr>
        <p:txBody>
          <a:bodyPr wrap="none" rtlCol="0">
            <a:spAutoFit/>
          </a:bodyPr>
          <a:lstStyle/>
          <a:p>
            <a:r>
              <a:rPr lang="en-US" sz="2400"/>
              <a:t>FAIR Data</a:t>
            </a:r>
          </a:p>
        </p:txBody>
      </p:sp>
      <p:sp>
        <p:nvSpPr>
          <p:cNvPr id="2" name="TextBox 1">
            <a:extLst>
              <a:ext uri="{FF2B5EF4-FFF2-40B4-BE49-F238E27FC236}">
                <a16:creationId xmlns:a16="http://schemas.microsoft.com/office/drawing/2014/main" id="{BCC7FC5D-1CAF-43C1-865B-64412AED0EDF}"/>
              </a:ext>
            </a:extLst>
          </p:cNvPr>
          <p:cNvSpPr txBox="1"/>
          <p:nvPr/>
        </p:nvSpPr>
        <p:spPr>
          <a:xfrm>
            <a:off x="1309657" y="4701786"/>
            <a:ext cx="8416856" cy="646331"/>
          </a:xfrm>
          <a:prstGeom prst="rect">
            <a:avLst/>
          </a:prstGeom>
          <a:noFill/>
        </p:spPr>
        <p:txBody>
          <a:bodyPr wrap="none" rtlCol="0">
            <a:spAutoFit/>
          </a:bodyPr>
          <a:lstStyle/>
          <a:p>
            <a:r>
              <a:rPr lang="en-US" i="1"/>
              <a:t>The data from the paper was findable by following explicity links in the paper itself, NOT</a:t>
            </a:r>
          </a:p>
          <a:p>
            <a:r>
              <a:rPr lang="en-US" i="1"/>
              <a:t>from all other resources such as SRA.</a:t>
            </a:r>
          </a:p>
        </p:txBody>
      </p:sp>
    </p:spTree>
    <p:extLst>
      <p:ext uri="{BB962C8B-B14F-4D97-AF65-F5344CB8AC3E}">
        <p14:creationId xmlns:p14="http://schemas.microsoft.com/office/powerpoint/2010/main" val="3270198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27129B-282A-4473-A977-EB7AC78F10DE}"/>
              </a:ext>
            </a:extLst>
          </p:cNvPr>
          <p:cNvSpPr/>
          <p:nvPr/>
        </p:nvSpPr>
        <p:spPr>
          <a:xfrm>
            <a:off x="1254596" y="1418619"/>
            <a:ext cx="8290560" cy="369332"/>
          </a:xfrm>
          <a:prstGeom prst="rect">
            <a:avLst/>
          </a:prstGeom>
        </p:spPr>
        <p:txBody>
          <a:bodyPr wrap="square">
            <a:spAutoFit/>
          </a:bodyPr>
          <a:lstStyle/>
          <a:p>
            <a:r>
              <a:rPr lang="en-US" b="1">
                <a:solidFill>
                  <a:srgbClr val="333333"/>
                </a:solidFill>
                <a:latin typeface="Lato"/>
              </a:rPr>
              <a:t>F</a:t>
            </a:r>
            <a:r>
              <a:rPr lang="en-US">
                <a:solidFill>
                  <a:srgbClr val="333333"/>
                </a:solidFill>
                <a:latin typeface="Lato"/>
              </a:rPr>
              <a:t>indability, </a:t>
            </a:r>
            <a:r>
              <a:rPr lang="en-US" b="1">
                <a:solidFill>
                  <a:srgbClr val="333333"/>
                </a:solidFill>
                <a:latin typeface="Lato"/>
              </a:rPr>
              <a:t>A</a:t>
            </a:r>
            <a:r>
              <a:rPr lang="en-US">
                <a:solidFill>
                  <a:srgbClr val="333333"/>
                </a:solidFill>
                <a:latin typeface="Lato"/>
              </a:rPr>
              <a:t>ccessibility, </a:t>
            </a:r>
            <a:r>
              <a:rPr lang="en-US" b="1">
                <a:solidFill>
                  <a:srgbClr val="333333"/>
                </a:solidFill>
                <a:latin typeface="Lato"/>
              </a:rPr>
              <a:t>I</a:t>
            </a:r>
            <a:r>
              <a:rPr lang="en-US">
                <a:solidFill>
                  <a:srgbClr val="333333"/>
                </a:solidFill>
                <a:latin typeface="Lato"/>
              </a:rPr>
              <a:t>nteroperability, and </a:t>
            </a:r>
            <a:r>
              <a:rPr lang="en-US" b="1">
                <a:solidFill>
                  <a:srgbClr val="333333"/>
                </a:solidFill>
                <a:latin typeface="Lato"/>
              </a:rPr>
              <a:t>R</a:t>
            </a:r>
            <a:r>
              <a:rPr lang="en-US">
                <a:solidFill>
                  <a:srgbClr val="333333"/>
                </a:solidFill>
                <a:latin typeface="Lato"/>
              </a:rPr>
              <a:t>euse of digital assets</a:t>
            </a:r>
            <a:endParaRPr lang="en-US"/>
          </a:p>
        </p:txBody>
      </p:sp>
      <p:sp>
        <p:nvSpPr>
          <p:cNvPr id="6" name="TextBox 5">
            <a:extLst>
              <a:ext uri="{FF2B5EF4-FFF2-40B4-BE49-F238E27FC236}">
                <a16:creationId xmlns:a16="http://schemas.microsoft.com/office/drawing/2014/main" id="{4C8B294A-1E18-479D-B08E-D1BBA46EEF54}"/>
              </a:ext>
            </a:extLst>
          </p:cNvPr>
          <p:cNvSpPr txBox="1"/>
          <p:nvPr/>
        </p:nvSpPr>
        <p:spPr>
          <a:xfrm>
            <a:off x="5167835" y="657602"/>
            <a:ext cx="1378967" cy="461665"/>
          </a:xfrm>
          <a:prstGeom prst="rect">
            <a:avLst/>
          </a:prstGeom>
          <a:noFill/>
        </p:spPr>
        <p:txBody>
          <a:bodyPr wrap="none" rtlCol="0">
            <a:spAutoFit/>
          </a:bodyPr>
          <a:lstStyle/>
          <a:p>
            <a:r>
              <a:rPr lang="en-US" sz="2400"/>
              <a:t>FAIR Data</a:t>
            </a:r>
          </a:p>
        </p:txBody>
      </p:sp>
      <p:sp>
        <p:nvSpPr>
          <p:cNvPr id="7" name="Rectangle 6">
            <a:extLst>
              <a:ext uri="{FF2B5EF4-FFF2-40B4-BE49-F238E27FC236}">
                <a16:creationId xmlns:a16="http://schemas.microsoft.com/office/drawing/2014/main" id="{60556D7A-0AB7-4109-8EFB-E0DA1AAE05F4}"/>
              </a:ext>
            </a:extLst>
          </p:cNvPr>
          <p:cNvSpPr/>
          <p:nvPr/>
        </p:nvSpPr>
        <p:spPr>
          <a:xfrm>
            <a:off x="924231" y="2522070"/>
            <a:ext cx="10373033" cy="923330"/>
          </a:xfrm>
          <a:prstGeom prst="rect">
            <a:avLst/>
          </a:prstGeom>
        </p:spPr>
        <p:txBody>
          <a:bodyPr wrap="square">
            <a:spAutoFit/>
          </a:bodyPr>
          <a:lstStyle/>
          <a:p>
            <a:r>
              <a:rPr lang="en-US" b="1" u="sng">
                <a:solidFill>
                  <a:srgbClr val="333333"/>
                </a:solidFill>
                <a:latin typeface="Lato"/>
              </a:rPr>
              <a:t>A</a:t>
            </a:r>
            <a:r>
              <a:rPr lang="en-US" b="1">
                <a:solidFill>
                  <a:srgbClr val="333333"/>
                </a:solidFill>
                <a:latin typeface="Lato"/>
              </a:rPr>
              <a:t>ccessible</a:t>
            </a:r>
            <a:br>
              <a:rPr lang="en-US"/>
            </a:br>
            <a:r>
              <a:rPr lang="en-US">
                <a:solidFill>
                  <a:srgbClr val="333333"/>
                </a:solidFill>
                <a:latin typeface="Lato"/>
              </a:rPr>
              <a:t>Once the user finds the required data, she/he needs to know how can they be accessed, possibly including authentication and authorisation.</a:t>
            </a:r>
            <a:endParaRPr lang="en-US"/>
          </a:p>
        </p:txBody>
      </p:sp>
      <p:sp>
        <p:nvSpPr>
          <p:cNvPr id="8" name="TextBox 7">
            <a:extLst>
              <a:ext uri="{FF2B5EF4-FFF2-40B4-BE49-F238E27FC236}">
                <a16:creationId xmlns:a16="http://schemas.microsoft.com/office/drawing/2014/main" id="{1692DD3F-A5A9-4908-B508-881E4E7C11C1}"/>
              </a:ext>
            </a:extLst>
          </p:cNvPr>
          <p:cNvSpPr txBox="1"/>
          <p:nvPr/>
        </p:nvSpPr>
        <p:spPr>
          <a:xfrm>
            <a:off x="1339154" y="5079345"/>
            <a:ext cx="4237250" cy="369332"/>
          </a:xfrm>
          <a:prstGeom prst="rect">
            <a:avLst/>
          </a:prstGeom>
          <a:noFill/>
        </p:spPr>
        <p:txBody>
          <a:bodyPr wrap="none" rtlCol="0">
            <a:spAutoFit/>
          </a:bodyPr>
          <a:lstStyle/>
          <a:p>
            <a:r>
              <a:rPr lang="en-US" i="1"/>
              <a:t>Once we found the data we could access it.</a:t>
            </a:r>
          </a:p>
        </p:txBody>
      </p:sp>
    </p:spTree>
    <p:extLst>
      <p:ext uri="{BB962C8B-B14F-4D97-AF65-F5344CB8AC3E}">
        <p14:creationId xmlns:p14="http://schemas.microsoft.com/office/powerpoint/2010/main" val="31730856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27129B-282A-4473-A977-EB7AC78F10DE}"/>
              </a:ext>
            </a:extLst>
          </p:cNvPr>
          <p:cNvSpPr/>
          <p:nvPr/>
        </p:nvSpPr>
        <p:spPr>
          <a:xfrm>
            <a:off x="1254596" y="1418619"/>
            <a:ext cx="8290560" cy="369332"/>
          </a:xfrm>
          <a:prstGeom prst="rect">
            <a:avLst/>
          </a:prstGeom>
        </p:spPr>
        <p:txBody>
          <a:bodyPr wrap="square">
            <a:spAutoFit/>
          </a:bodyPr>
          <a:lstStyle/>
          <a:p>
            <a:r>
              <a:rPr lang="en-US" b="1">
                <a:solidFill>
                  <a:srgbClr val="333333"/>
                </a:solidFill>
                <a:latin typeface="Lato"/>
              </a:rPr>
              <a:t>F</a:t>
            </a:r>
            <a:r>
              <a:rPr lang="en-US">
                <a:solidFill>
                  <a:srgbClr val="333333"/>
                </a:solidFill>
                <a:latin typeface="Lato"/>
              </a:rPr>
              <a:t>indability, </a:t>
            </a:r>
            <a:r>
              <a:rPr lang="en-US" b="1">
                <a:solidFill>
                  <a:srgbClr val="333333"/>
                </a:solidFill>
                <a:latin typeface="Lato"/>
              </a:rPr>
              <a:t>A</a:t>
            </a:r>
            <a:r>
              <a:rPr lang="en-US">
                <a:solidFill>
                  <a:srgbClr val="333333"/>
                </a:solidFill>
                <a:latin typeface="Lato"/>
              </a:rPr>
              <a:t>ccessibility, </a:t>
            </a:r>
            <a:r>
              <a:rPr lang="en-US" b="1">
                <a:solidFill>
                  <a:srgbClr val="333333"/>
                </a:solidFill>
                <a:latin typeface="Lato"/>
              </a:rPr>
              <a:t>I</a:t>
            </a:r>
            <a:r>
              <a:rPr lang="en-US">
                <a:solidFill>
                  <a:srgbClr val="333333"/>
                </a:solidFill>
                <a:latin typeface="Lato"/>
              </a:rPr>
              <a:t>nteroperability, and </a:t>
            </a:r>
            <a:r>
              <a:rPr lang="en-US" b="1">
                <a:solidFill>
                  <a:srgbClr val="333333"/>
                </a:solidFill>
                <a:latin typeface="Lato"/>
              </a:rPr>
              <a:t>R</a:t>
            </a:r>
            <a:r>
              <a:rPr lang="en-US">
                <a:solidFill>
                  <a:srgbClr val="333333"/>
                </a:solidFill>
                <a:latin typeface="Lato"/>
              </a:rPr>
              <a:t>euse of digital assets</a:t>
            </a:r>
            <a:endParaRPr lang="en-US"/>
          </a:p>
        </p:txBody>
      </p:sp>
      <p:sp>
        <p:nvSpPr>
          <p:cNvPr id="6" name="TextBox 5">
            <a:extLst>
              <a:ext uri="{FF2B5EF4-FFF2-40B4-BE49-F238E27FC236}">
                <a16:creationId xmlns:a16="http://schemas.microsoft.com/office/drawing/2014/main" id="{4C8B294A-1E18-479D-B08E-D1BBA46EEF54}"/>
              </a:ext>
            </a:extLst>
          </p:cNvPr>
          <p:cNvSpPr txBox="1"/>
          <p:nvPr/>
        </p:nvSpPr>
        <p:spPr>
          <a:xfrm>
            <a:off x="5167835" y="657602"/>
            <a:ext cx="1378967" cy="461665"/>
          </a:xfrm>
          <a:prstGeom prst="rect">
            <a:avLst/>
          </a:prstGeom>
          <a:noFill/>
        </p:spPr>
        <p:txBody>
          <a:bodyPr wrap="none" rtlCol="0">
            <a:spAutoFit/>
          </a:bodyPr>
          <a:lstStyle/>
          <a:p>
            <a:r>
              <a:rPr lang="en-US" sz="2400"/>
              <a:t>FAIR Data</a:t>
            </a:r>
          </a:p>
        </p:txBody>
      </p:sp>
      <p:sp>
        <p:nvSpPr>
          <p:cNvPr id="2" name="Rectangle 1">
            <a:extLst>
              <a:ext uri="{FF2B5EF4-FFF2-40B4-BE49-F238E27FC236}">
                <a16:creationId xmlns:a16="http://schemas.microsoft.com/office/drawing/2014/main" id="{4D0BFB7E-B2A0-4079-B8BA-BDC560BF2B18}"/>
              </a:ext>
            </a:extLst>
          </p:cNvPr>
          <p:cNvSpPr/>
          <p:nvPr/>
        </p:nvSpPr>
        <p:spPr>
          <a:xfrm>
            <a:off x="1254595" y="2575163"/>
            <a:ext cx="9724103" cy="923330"/>
          </a:xfrm>
          <a:prstGeom prst="rect">
            <a:avLst/>
          </a:prstGeom>
        </p:spPr>
        <p:txBody>
          <a:bodyPr wrap="square">
            <a:spAutoFit/>
          </a:bodyPr>
          <a:lstStyle/>
          <a:p>
            <a:r>
              <a:rPr lang="en-US" b="1" u="sng">
                <a:solidFill>
                  <a:srgbClr val="333333"/>
                </a:solidFill>
                <a:latin typeface="Lato"/>
              </a:rPr>
              <a:t>I</a:t>
            </a:r>
            <a:r>
              <a:rPr lang="en-US" b="1">
                <a:solidFill>
                  <a:srgbClr val="333333"/>
                </a:solidFill>
                <a:latin typeface="Lato"/>
              </a:rPr>
              <a:t>nteroperable</a:t>
            </a:r>
            <a:br>
              <a:rPr lang="en-US"/>
            </a:br>
            <a:r>
              <a:rPr lang="en-US">
                <a:solidFill>
                  <a:srgbClr val="333333"/>
                </a:solidFill>
                <a:latin typeface="Lato"/>
              </a:rPr>
              <a:t>The data usually need to be integrated with other data. In addition, the data need to interoperate with applications or workflows for analysis, storage, and processing.</a:t>
            </a:r>
            <a:endParaRPr lang="en-US"/>
          </a:p>
        </p:txBody>
      </p:sp>
      <p:sp>
        <p:nvSpPr>
          <p:cNvPr id="3" name="TextBox 2">
            <a:extLst>
              <a:ext uri="{FF2B5EF4-FFF2-40B4-BE49-F238E27FC236}">
                <a16:creationId xmlns:a16="http://schemas.microsoft.com/office/drawing/2014/main" id="{7FF06FBC-D46B-43D1-8C6F-C586FE09A91B}"/>
              </a:ext>
            </a:extLst>
          </p:cNvPr>
          <p:cNvSpPr txBox="1"/>
          <p:nvPr/>
        </p:nvSpPr>
        <p:spPr>
          <a:xfrm>
            <a:off x="1050085" y="5116215"/>
            <a:ext cx="9161675" cy="646331"/>
          </a:xfrm>
          <a:prstGeom prst="rect">
            <a:avLst/>
          </a:prstGeom>
          <a:noFill/>
        </p:spPr>
        <p:txBody>
          <a:bodyPr wrap="none" rtlCol="0">
            <a:spAutoFit/>
          </a:bodyPr>
          <a:lstStyle/>
          <a:p>
            <a:r>
              <a:rPr lang="en-US" i="1"/>
              <a:t>However, to use it, we had to transform identifiers through multiple operatons in order to obain</a:t>
            </a:r>
          </a:p>
          <a:p>
            <a:r>
              <a:rPr lang="en-US" i="1"/>
              <a:t>the sequence data either in SRA, or on figshare</a:t>
            </a:r>
          </a:p>
        </p:txBody>
      </p:sp>
    </p:spTree>
    <p:extLst>
      <p:ext uri="{BB962C8B-B14F-4D97-AF65-F5344CB8AC3E}">
        <p14:creationId xmlns:p14="http://schemas.microsoft.com/office/powerpoint/2010/main" val="22920317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27129B-282A-4473-A977-EB7AC78F10DE}"/>
              </a:ext>
            </a:extLst>
          </p:cNvPr>
          <p:cNvSpPr/>
          <p:nvPr/>
        </p:nvSpPr>
        <p:spPr>
          <a:xfrm>
            <a:off x="1254596" y="1418619"/>
            <a:ext cx="8290560" cy="369332"/>
          </a:xfrm>
          <a:prstGeom prst="rect">
            <a:avLst/>
          </a:prstGeom>
        </p:spPr>
        <p:txBody>
          <a:bodyPr wrap="square">
            <a:spAutoFit/>
          </a:bodyPr>
          <a:lstStyle/>
          <a:p>
            <a:r>
              <a:rPr lang="en-US" b="1">
                <a:solidFill>
                  <a:srgbClr val="333333"/>
                </a:solidFill>
                <a:latin typeface="Lato"/>
              </a:rPr>
              <a:t>F</a:t>
            </a:r>
            <a:r>
              <a:rPr lang="en-US">
                <a:solidFill>
                  <a:srgbClr val="333333"/>
                </a:solidFill>
                <a:latin typeface="Lato"/>
              </a:rPr>
              <a:t>indability, </a:t>
            </a:r>
            <a:r>
              <a:rPr lang="en-US" b="1">
                <a:solidFill>
                  <a:srgbClr val="333333"/>
                </a:solidFill>
                <a:latin typeface="Lato"/>
              </a:rPr>
              <a:t>A</a:t>
            </a:r>
            <a:r>
              <a:rPr lang="en-US">
                <a:solidFill>
                  <a:srgbClr val="333333"/>
                </a:solidFill>
                <a:latin typeface="Lato"/>
              </a:rPr>
              <a:t>ccessibility, </a:t>
            </a:r>
            <a:r>
              <a:rPr lang="en-US" b="1">
                <a:solidFill>
                  <a:srgbClr val="333333"/>
                </a:solidFill>
                <a:latin typeface="Lato"/>
              </a:rPr>
              <a:t>I</a:t>
            </a:r>
            <a:r>
              <a:rPr lang="en-US">
                <a:solidFill>
                  <a:srgbClr val="333333"/>
                </a:solidFill>
                <a:latin typeface="Lato"/>
              </a:rPr>
              <a:t>nteroperability, and </a:t>
            </a:r>
            <a:r>
              <a:rPr lang="en-US" b="1">
                <a:solidFill>
                  <a:srgbClr val="333333"/>
                </a:solidFill>
                <a:latin typeface="Lato"/>
              </a:rPr>
              <a:t>R</a:t>
            </a:r>
            <a:r>
              <a:rPr lang="en-US">
                <a:solidFill>
                  <a:srgbClr val="333333"/>
                </a:solidFill>
                <a:latin typeface="Lato"/>
              </a:rPr>
              <a:t>euse of digital assets</a:t>
            </a:r>
            <a:endParaRPr lang="en-US"/>
          </a:p>
        </p:txBody>
      </p:sp>
      <p:sp>
        <p:nvSpPr>
          <p:cNvPr id="6" name="TextBox 5">
            <a:extLst>
              <a:ext uri="{FF2B5EF4-FFF2-40B4-BE49-F238E27FC236}">
                <a16:creationId xmlns:a16="http://schemas.microsoft.com/office/drawing/2014/main" id="{4C8B294A-1E18-479D-B08E-D1BBA46EEF54}"/>
              </a:ext>
            </a:extLst>
          </p:cNvPr>
          <p:cNvSpPr txBox="1"/>
          <p:nvPr/>
        </p:nvSpPr>
        <p:spPr>
          <a:xfrm>
            <a:off x="5167835" y="657602"/>
            <a:ext cx="1378967" cy="461665"/>
          </a:xfrm>
          <a:prstGeom prst="rect">
            <a:avLst/>
          </a:prstGeom>
          <a:noFill/>
        </p:spPr>
        <p:txBody>
          <a:bodyPr wrap="none" rtlCol="0">
            <a:spAutoFit/>
          </a:bodyPr>
          <a:lstStyle/>
          <a:p>
            <a:r>
              <a:rPr lang="en-US" sz="2400"/>
              <a:t>FAIR Data</a:t>
            </a:r>
          </a:p>
        </p:txBody>
      </p:sp>
      <p:sp>
        <p:nvSpPr>
          <p:cNvPr id="3" name="Rectangle 2">
            <a:extLst>
              <a:ext uri="{FF2B5EF4-FFF2-40B4-BE49-F238E27FC236}">
                <a16:creationId xmlns:a16="http://schemas.microsoft.com/office/drawing/2014/main" id="{DC31777C-6D91-4604-B9EC-CE0095A2427D}"/>
              </a:ext>
            </a:extLst>
          </p:cNvPr>
          <p:cNvSpPr/>
          <p:nvPr/>
        </p:nvSpPr>
        <p:spPr>
          <a:xfrm>
            <a:off x="1124811" y="2690336"/>
            <a:ext cx="10420226" cy="923330"/>
          </a:xfrm>
          <a:prstGeom prst="rect">
            <a:avLst/>
          </a:prstGeom>
        </p:spPr>
        <p:txBody>
          <a:bodyPr wrap="square">
            <a:spAutoFit/>
          </a:bodyPr>
          <a:lstStyle/>
          <a:p>
            <a:r>
              <a:rPr lang="en-US" b="1" u="sng">
                <a:solidFill>
                  <a:srgbClr val="333333"/>
                </a:solidFill>
                <a:latin typeface="Lato"/>
              </a:rPr>
              <a:t>R</a:t>
            </a:r>
            <a:r>
              <a:rPr lang="en-US" b="1">
                <a:solidFill>
                  <a:srgbClr val="333333"/>
                </a:solidFill>
                <a:latin typeface="Lato"/>
              </a:rPr>
              <a:t>eusable</a:t>
            </a:r>
            <a:br>
              <a:rPr lang="en-US"/>
            </a:br>
            <a:r>
              <a:rPr lang="en-US">
                <a:solidFill>
                  <a:srgbClr val="333333"/>
                </a:solidFill>
                <a:latin typeface="Lato"/>
              </a:rPr>
              <a:t>The ultimate goal of FAIR is to optimise the reuse of data. To achieve this, metadata and data should be well-described so that they can be replicated and/or combined in different settings.</a:t>
            </a:r>
            <a:endParaRPr lang="en-US"/>
          </a:p>
        </p:txBody>
      </p:sp>
      <p:sp>
        <p:nvSpPr>
          <p:cNvPr id="5" name="TextBox 4">
            <a:extLst>
              <a:ext uri="{FF2B5EF4-FFF2-40B4-BE49-F238E27FC236}">
                <a16:creationId xmlns:a16="http://schemas.microsoft.com/office/drawing/2014/main" id="{C3C33DCF-A2DF-4F10-ADE4-6D25B3B315F8}"/>
              </a:ext>
            </a:extLst>
          </p:cNvPr>
          <p:cNvSpPr txBox="1"/>
          <p:nvPr/>
        </p:nvSpPr>
        <p:spPr>
          <a:xfrm>
            <a:off x="1368650" y="5244526"/>
            <a:ext cx="1281120" cy="369332"/>
          </a:xfrm>
          <a:prstGeom prst="rect">
            <a:avLst/>
          </a:prstGeom>
          <a:noFill/>
        </p:spPr>
        <p:txBody>
          <a:bodyPr wrap="none" rtlCol="0">
            <a:spAutoFit/>
          </a:bodyPr>
          <a:lstStyle/>
          <a:p>
            <a:r>
              <a:rPr lang="en-US" i="1"/>
              <a:t>Is this true?</a:t>
            </a:r>
          </a:p>
        </p:txBody>
      </p:sp>
    </p:spTree>
    <p:extLst>
      <p:ext uri="{BB962C8B-B14F-4D97-AF65-F5344CB8AC3E}">
        <p14:creationId xmlns:p14="http://schemas.microsoft.com/office/powerpoint/2010/main" val="820404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27129B-282A-4473-A977-EB7AC78F10DE}"/>
              </a:ext>
            </a:extLst>
          </p:cNvPr>
          <p:cNvSpPr/>
          <p:nvPr/>
        </p:nvSpPr>
        <p:spPr>
          <a:xfrm>
            <a:off x="1254596" y="1418619"/>
            <a:ext cx="8290560" cy="369332"/>
          </a:xfrm>
          <a:prstGeom prst="rect">
            <a:avLst/>
          </a:prstGeom>
        </p:spPr>
        <p:txBody>
          <a:bodyPr wrap="square">
            <a:spAutoFit/>
          </a:bodyPr>
          <a:lstStyle/>
          <a:p>
            <a:r>
              <a:rPr lang="en-US" b="1">
                <a:solidFill>
                  <a:srgbClr val="333333"/>
                </a:solidFill>
                <a:latin typeface="Lato"/>
              </a:rPr>
              <a:t>F</a:t>
            </a:r>
            <a:r>
              <a:rPr lang="en-US">
                <a:solidFill>
                  <a:srgbClr val="333333"/>
                </a:solidFill>
                <a:latin typeface="Lato"/>
              </a:rPr>
              <a:t>indability, </a:t>
            </a:r>
            <a:r>
              <a:rPr lang="en-US" b="1">
                <a:solidFill>
                  <a:srgbClr val="333333"/>
                </a:solidFill>
                <a:latin typeface="Lato"/>
              </a:rPr>
              <a:t>A</a:t>
            </a:r>
            <a:r>
              <a:rPr lang="en-US">
                <a:solidFill>
                  <a:srgbClr val="333333"/>
                </a:solidFill>
                <a:latin typeface="Lato"/>
              </a:rPr>
              <a:t>ccessibility, </a:t>
            </a:r>
            <a:r>
              <a:rPr lang="en-US" b="1">
                <a:solidFill>
                  <a:srgbClr val="333333"/>
                </a:solidFill>
                <a:latin typeface="Lato"/>
              </a:rPr>
              <a:t>I</a:t>
            </a:r>
            <a:r>
              <a:rPr lang="en-US">
                <a:solidFill>
                  <a:srgbClr val="333333"/>
                </a:solidFill>
                <a:latin typeface="Lato"/>
              </a:rPr>
              <a:t>nteroperability, and </a:t>
            </a:r>
            <a:r>
              <a:rPr lang="en-US" b="1">
                <a:solidFill>
                  <a:srgbClr val="333333"/>
                </a:solidFill>
                <a:latin typeface="Lato"/>
              </a:rPr>
              <a:t>R</a:t>
            </a:r>
            <a:r>
              <a:rPr lang="en-US">
                <a:solidFill>
                  <a:srgbClr val="333333"/>
                </a:solidFill>
                <a:latin typeface="Lato"/>
              </a:rPr>
              <a:t>euse of digital assets</a:t>
            </a:r>
            <a:endParaRPr lang="en-US"/>
          </a:p>
        </p:txBody>
      </p:sp>
      <p:sp>
        <p:nvSpPr>
          <p:cNvPr id="6" name="TextBox 5">
            <a:extLst>
              <a:ext uri="{FF2B5EF4-FFF2-40B4-BE49-F238E27FC236}">
                <a16:creationId xmlns:a16="http://schemas.microsoft.com/office/drawing/2014/main" id="{4C8B294A-1E18-479D-B08E-D1BBA46EEF54}"/>
              </a:ext>
            </a:extLst>
          </p:cNvPr>
          <p:cNvSpPr txBox="1"/>
          <p:nvPr/>
        </p:nvSpPr>
        <p:spPr>
          <a:xfrm>
            <a:off x="5167835" y="657602"/>
            <a:ext cx="1378967" cy="461665"/>
          </a:xfrm>
          <a:prstGeom prst="rect">
            <a:avLst/>
          </a:prstGeom>
          <a:noFill/>
        </p:spPr>
        <p:txBody>
          <a:bodyPr wrap="none" rtlCol="0">
            <a:spAutoFit/>
          </a:bodyPr>
          <a:lstStyle/>
          <a:p>
            <a:r>
              <a:rPr lang="en-US" sz="2400"/>
              <a:t>FAIR Data</a:t>
            </a:r>
          </a:p>
        </p:txBody>
      </p:sp>
      <p:sp>
        <p:nvSpPr>
          <p:cNvPr id="2" name="TextBox 1">
            <a:extLst>
              <a:ext uri="{FF2B5EF4-FFF2-40B4-BE49-F238E27FC236}">
                <a16:creationId xmlns:a16="http://schemas.microsoft.com/office/drawing/2014/main" id="{F82C8095-7C4A-443D-B9D5-57C97776BC12}"/>
              </a:ext>
            </a:extLst>
          </p:cNvPr>
          <p:cNvSpPr txBox="1"/>
          <p:nvPr/>
        </p:nvSpPr>
        <p:spPr>
          <a:xfrm>
            <a:off x="1486172" y="2603943"/>
            <a:ext cx="8934305" cy="2031325"/>
          </a:xfrm>
          <a:prstGeom prst="rect">
            <a:avLst/>
          </a:prstGeom>
          <a:noFill/>
        </p:spPr>
        <p:txBody>
          <a:bodyPr wrap="none" rtlCol="0">
            <a:spAutoFit/>
          </a:bodyPr>
          <a:lstStyle/>
          <a:p>
            <a:r>
              <a:rPr lang="en-US"/>
              <a:t>Was the data in this paper </a:t>
            </a:r>
            <a:r>
              <a:rPr lang="en-US" i="1"/>
              <a:t>FAIR</a:t>
            </a:r>
            <a:r>
              <a:rPr lang="en-US"/>
              <a:t> or was it</a:t>
            </a:r>
            <a:r>
              <a:rPr lang="en-US" i="1"/>
              <a:t> </a:t>
            </a:r>
            <a:r>
              <a:rPr lang="en-US" b="1" i="1" u="sng"/>
              <a:t>Un</a:t>
            </a:r>
            <a:r>
              <a:rPr lang="en-US" i="1"/>
              <a:t>FAIR</a:t>
            </a:r>
            <a:r>
              <a:rPr lang="en-US"/>
              <a:t>?</a:t>
            </a:r>
          </a:p>
          <a:p>
            <a:endParaRPr lang="en-US"/>
          </a:p>
          <a:p>
            <a:r>
              <a:rPr lang="en-US"/>
              <a:t>Imagine trying to reuse data from 10 different publications, all in 10 different places, or</a:t>
            </a:r>
          </a:p>
          <a:p>
            <a:r>
              <a:rPr lang="en-US"/>
              <a:t>formatted ten different ways.</a:t>
            </a:r>
          </a:p>
          <a:p>
            <a:endParaRPr lang="en-US"/>
          </a:p>
          <a:p>
            <a:r>
              <a:rPr lang="en-US"/>
              <a:t>Imagine how much time it would take to parse out the data so it could be searched, browsed,</a:t>
            </a:r>
          </a:p>
          <a:p>
            <a:r>
              <a:rPr lang="en-US"/>
              <a:t>integrated into bioinformatics workflows.</a:t>
            </a:r>
          </a:p>
        </p:txBody>
      </p:sp>
    </p:spTree>
    <p:extLst>
      <p:ext uri="{BB962C8B-B14F-4D97-AF65-F5344CB8AC3E}">
        <p14:creationId xmlns:p14="http://schemas.microsoft.com/office/powerpoint/2010/main" val="2887816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703E3-922F-491C-807F-80A773102BC1}"/>
              </a:ext>
            </a:extLst>
          </p:cNvPr>
          <p:cNvSpPr txBox="1"/>
          <p:nvPr/>
        </p:nvSpPr>
        <p:spPr>
          <a:xfrm>
            <a:off x="678426" y="995491"/>
            <a:ext cx="5958041" cy="3170099"/>
          </a:xfrm>
          <a:prstGeom prst="rect">
            <a:avLst/>
          </a:prstGeom>
          <a:noFill/>
        </p:spPr>
        <p:txBody>
          <a:bodyPr wrap="none" rtlCol="0">
            <a:spAutoFit/>
          </a:bodyPr>
          <a:lstStyle/>
          <a:p>
            <a:r>
              <a:rPr lang="en-US" sz="2800" b="1" u="sng"/>
              <a:t>Summary: Workshop</a:t>
            </a:r>
          </a:p>
          <a:p>
            <a:endParaRPr lang="en-US" b="1" u="sng"/>
          </a:p>
          <a:p>
            <a:r>
              <a:rPr lang="en-US" sz="2000"/>
              <a:t>Introduced some basic cloud concepts</a:t>
            </a:r>
          </a:p>
          <a:p>
            <a:endParaRPr lang="en-US" sz="2000"/>
          </a:p>
          <a:p>
            <a:r>
              <a:rPr lang="en-US" sz="2000"/>
              <a:t>Showcases some NCBI cloud-based tools and datasets</a:t>
            </a:r>
          </a:p>
          <a:p>
            <a:endParaRPr lang="en-US" sz="2000"/>
          </a:p>
          <a:p>
            <a:r>
              <a:rPr lang="en-US" sz="2000"/>
              <a:t>Used an existing published study to ask some questions</a:t>
            </a:r>
          </a:p>
          <a:p>
            <a:endParaRPr lang="en-US"/>
          </a:p>
          <a:p>
            <a:endParaRPr lang="en-US"/>
          </a:p>
          <a:p>
            <a:endParaRPr lang="en-US"/>
          </a:p>
        </p:txBody>
      </p:sp>
      <p:sp>
        <p:nvSpPr>
          <p:cNvPr id="2" name="TextBox 1">
            <a:extLst>
              <a:ext uri="{FF2B5EF4-FFF2-40B4-BE49-F238E27FC236}">
                <a16:creationId xmlns:a16="http://schemas.microsoft.com/office/drawing/2014/main" id="{0179082C-0E3A-420C-9884-8EBF116D23FB}"/>
              </a:ext>
            </a:extLst>
          </p:cNvPr>
          <p:cNvSpPr txBox="1"/>
          <p:nvPr/>
        </p:nvSpPr>
        <p:spPr>
          <a:xfrm>
            <a:off x="2306648" y="4385800"/>
            <a:ext cx="7205819" cy="1077218"/>
          </a:xfrm>
          <a:prstGeom prst="rect">
            <a:avLst/>
          </a:prstGeom>
          <a:noFill/>
        </p:spPr>
        <p:txBody>
          <a:bodyPr wrap="none" rtlCol="0">
            <a:spAutoFit/>
          </a:bodyPr>
          <a:lstStyle/>
          <a:p>
            <a:r>
              <a:rPr lang="en-US" sz="3200"/>
              <a:t>If you have further questions, email us at: </a:t>
            </a:r>
          </a:p>
          <a:p>
            <a:r>
              <a:rPr lang="en-US" sz="3200">
                <a:highlight>
                  <a:srgbClr val="00FFFF"/>
                </a:highlight>
              </a:rPr>
              <a:t>pd-help@ncbi.nlm.nih.gov</a:t>
            </a:r>
          </a:p>
        </p:txBody>
      </p:sp>
    </p:spTree>
    <p:extLst>
      <p:ext uri="{BB962C8B-B14F-4D97-AF65-F5344CB8AC3E}">
        <p14:creationId xmlns:p14="http://schemas.microsoft.com/office/powerpoint/2010/main" val="28251446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57DF92-DF5C-43D5-8198-A0653A5BBB7F}"/>
              </a:ext>
            </a:extLst>
          </p:cNvPr>
          <p:cNvSpPr>
            <a:spLocks noChangeArrowheads="1"/>
          </p:cNvSpPr>
          <p:nvPr/>
        </p:nvSpPr>
        <p:spPr bwMode="auto">
          <a:xfrm>
            <a:off x="545619" y="734707"/>
            <a:ext cx="3030992" cy="590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Richa Agarwala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Victor Ananiev</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Azat Badretdin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Slava</a:t>
            </a: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 Brover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Joshua Cherry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Jinna Choi</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Vyacheslav Chetvernin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Pavan Chilamakuri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Robert </a:t>
            </a: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Cohen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Michael DiCuccio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Boris Fedorov</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Mike Feldgarden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Lewis Geer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Renata Geer</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Dan Haft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Lianyi Han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Avi Kimchi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Michel Kimelman</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William Klimke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Alex Kotliarov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Valerii Lashmanov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Aleksandr Morgulis</a:t>
            </a:r>
            <a:endPar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Eyal Moses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solidFill>
                  <a:prstClr val="black"/>
                </a:solidFill>
                <a:effectLst/>
                <a:uLnTx/>
                <a:uFillTx/>
                <a:latin typeface="Abadi"/>
                <a:ea typeface="+mn-ea"/>
                <a:cs typeface="Aharoni" panose="02010803020104030203" pitchFamily="2" charset="-79"/>
              </a:rPr>
              <a:t>Chris O'Sullivan</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Arjun Prasad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p:txBody>
      </p:sp>
      <p:sp>
        <p:nvSpPr>
          <p:cNvPr id="17" name="TextBox 6">
            <a:extLst>
              <a:ext uri="{FF2B5EF4-FFF2-40B4-BE49-F238E27FC236}">
                <a16:creationId xmlns:a16="http://schemas.microsoft.com/office/drawing/2014/main" id="{A42BE15D-E2A5-4A44-AA60-FDDB483974C9}"/>
              </a:ext>
            </a:extLst>
          </p:cNvPr>
          <p:cNvSpPr txBox="1">
            <a:spLocks noChangeArrowheads="1"/>
          </p:cNvSpPr>
          <p:nvPr/>
        </p:nvSpPr>
        <p:spPr bwMode="auto">
          <a:xfrm>
            <a:off x="6036258" y="4806899"/>
            <a:ext cx="502704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71450" indent="-1714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badi"/>
                <a:ea typeface="+mn-ea"/>
                <a:cs typeface="Aharoni" panose="02010803020104030203" pitchFamily="2" charset="-79"/>
              </a:rPr>
              <a:t>This research was supported by the Intramural Research Program of the NIH, National Library of Medicine. </a:t>
            </a:r>
            <a:r>
              <a:rPr kumimoji="0" lang="en-US" sz="1200" b="0" i="0" u="none" strike="noStrike" kern="1200" cap="none" spc="0" normalizeH="0" baseline="0" noProof="0" dirty="0">
                <a:ln>
                  <a:noFill/>
                </a:ln>
                <a:solidFill>
                  <a:srgbClr val="000000"/>
                </a:solidFill>
                <a:effectLst/>
                <a:uLnTx/>
                <a:uFillTx/>
                <a:latin typeface="Abadi"/>
                <a:ea typeface="+mn-ea"/>
                <a:cs typeface="Aharoni" panose="02010803020104030203" pitchFamily="2" charset="-79"/>
                <a:hlinkClick r:id="rId2">
                  <a:extLst>
                    <a:ext uri="{A12FA001-AC4F-418D-AE19-62706E023703}">
                      <ahyp:hlinkClr xmlns:ahyp="http://schemas.microsoft.com/office/drawing/2018/hyperlinkcolor" val="tx"/>
                    </a:ext>
                  </a:extLst>
                </a:hlinkClick>
              </a:rPr>
              <a:t>http://www.ncbi.nlm.nih.gov</a:t>
            </a:r>
            <a:endParaRPr kumimoji="0" lang="en-US" sz="1200" b="0" i="0" u="none" strike="noStrike" kern="1200" cap="none" spc="0" normalizeH="0" baseline="0" noProof="0" dirty="0">
              <a:ln>
                <a:noFill/>
              </a:ln>
              <a:solidFill>
                <a:srgbClr val="000000"/>
              </a:solidFill>
              <a:effectLst/>
              <a:uLnTx/>
              <a:uFillTx/>
              <a:latin typeface="Abadi"/>
              <a:ea typeface="+mn-ea"/>
              <a:cs typeface="Aharoni" panose="02010803020104030203" pitchFamily="2" charset="-79"/>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badi"/>
                <a:ea typeface="+mn-ea"/>
                <a:cs typeface="Aharoni" panose="02010803020104030203" pitchFamily="2" charset="-79"/>
              </a:rPr>
              <a:t>National Center for Biotechnology Information – National Library of Medicine – Bethesda MD </a:t>
            </a:r>
            <a:r>
              <a:rPr kumimoji="0" lang="en-US" sz="1200" b="0" i="0" u="none" strike="noStrike" kern="1200" cap="none" spc="0" normalizeH="0" baseline="0" noProof="0">
                <a:ln>
                  <a:noFill/>
                </a:ln>
                <a:solidFill>
                  <a:srgbClr val="000000"/>
                </a:solidFill>
                <a:effectLst/>
                <a:uLnTx/>
                <a:uFillTx/>
                <a:latin typeface="Abadi"/>
                <a:ea typeface="+mn-ea"/>
                <a:cs typeface="Aharoni" panose="02010803020104030203" pitchFamily="2" charset="-79"/>
              </a:rPr>
              <a:t>20892 USA</a:t>
            </a:r>
            <a:endParaRPr kumimoji="0" lang="en-US" sz="1200" b="0" i="0" u="none" strike="noStrike" kern="1200" cap="none" spc="0" normalizeH="0" baseline="0" noProof="0" dirty="0">
              <a:ln>
                <a:noFill/>
              </a:ln>
              <a:solidFill>
                <a:srgbClr val="000000"/>
              </a:solidFill>
              <a:effectLst/>
              <a:uLnTx/>
              <a:uFillTx/>
              <a:latin typeface="Abadi"/>
              <a:ea typeface="+mn-ea"/>
              <a:cs typeface="Aharoni" panose="02010803020104030203" pitchFamily="2" charset="-79"/>
            </a:endParaRPr>
          </a:p>
        </p:txBody>
      </p:sp>
      <p:sp>
        <p:nvSpPr>
          <p:cNvPr id="18" name="Rectangle 17">
            <a:extLst>
              <a:ext uri="{FF2B5EF4-FFF2-40B4-BE49-F238E27FC236}">
                <a16:creationId xmlns:a16="http://schemas.microsoft.com/office/drawing/2014/main" id="{E9707244-0C05-4E77-91C1-FDA368171DB9}"/>
              </a:ext>
            </a:extLst>
          </p:cNvPr>
          <p:cNvSpPr/>
          <p:nvPr/>
        </p:nvSpPr>
        <p:spPr>
          <a:xfrm>
            <a:off x="3384060" y="734707"/>
            <a:ext cx="3379838" cy="504753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Edward Rice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Kirill </a:t>
            </a:r>
            <a:r>
              <a:rPr kumimoji="0" lang="en-US" altLang="ja-JP"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Rotmistrovskyy</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Alejandro A. Schaffer</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Nadya Serova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Stephen Sherry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Sergey </a:t>
            </a:r>
            <a:r>
              <a:rPr kumimoji="0" lang="en-US" altLang="ja-JP"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Shiryev</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Martin Shumway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Oleg </a:t>
            </a:r>
            <a:r>
              <a:rPr kumimoji="0" lang="en-US" altLang="ja-JP"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Shutov</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Douglas </a:t>
            </a:r>
            <a:r>
              <a:rPr kumimoji="0" lang="en-US" altLang="ja-JP"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Slotta</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Alexandre </a:t>
            </a:r>
            <a:r>
              <a:rPr kumimoji="0" lang="en-US" altLang="ja-JP"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Souvorov</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Tatiana </a:t>
            </a:r>
            <a:r>
              <a:rPr kumimoji="0" lang="en-US" altLang="ja-JP"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Tatusova</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Francoise </a:t>
            </a:r>
            <a:r>
              <a:rPr kumimoji="0" lang="en-US" altLang="ja-JP"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Thibaud</a:t>
            </a: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-Nissen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Igor Tolstoy</a:t>
            </a:r>
            <a:b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b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Lukas Wagner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Hlavina</a:t>
            </a: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 </a:t>
            </a:r>
            <a:r>
              <a:rPr kumimoji="0" lang="en-US"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Wratko</a:t>
            </a:r>
            <a:endPar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Chunlin</a:t>
            </a: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 Xiao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Alexander </a:t>
            </a:r>
            <a:r>
              <a:rPr kumimoji="0" lang="en-US" altLang="ja-JP"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Zasypkin</a:t>
            </a:r>
            <a:endPar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Eugene </a:t>
            </a:r>
            <a:r>
              <a:rPr kumimoji="0" lang="en-US"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Yaschenko</a:t>
            </a:r>
            <a:b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b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Mingzhang Yang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David Lipman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James </a:t>
            </a:r>
            <a:r>
              <a:rPr kumimoji="0" lang="en-US" altLang="ja-JP"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Ostell</a:t>
            </a:r>
            <a:endPar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Kim Pruitt</a:t>
            </a:r>
          </a:p>
        </p:txBody>
      </p:sp>
      <p:sp>
        <p:nvSpPr>
          <p:cNvPr id="19" name="TextBox 18">
            <a:extLst>
              <a:ext uri="{FF2B5EF4-FFF2-40B4-BE49-F238E27FC236}">
                <a16:creationId xmlns:a16="http://schemas.microsoft.com/office/drawing/2014/main" id="{EE69DAA0-A6B6-4C11-B4D2-CC1A4EE3158B}"/>
              </a:ext>
            </a:extLst>
          </p:cNvPr>
          <p:cNvSpPr txBox="1"/>
          <p:nvPr/>
        </p:nvSpPr>
        <p:spPr>
          <a:xfrm>
            <a:off x="6362935" y="3956890"/>
            <a:ext cx="414549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highlight>
                  <a:srgbClr val="FFFF00"/>
                </a:highlight>
                <a:uLnTx/>
                <a:uFillTx/>
                <a:latin typeface="Abadi"/>
                <a:ea typeface="+mn-ea"/>
                <a:cs typeface="+mn-cs"/>
              </a:rPr>
              <a:t>pd-help@ncbi.nlm.nih.gov</a:t>
            </a:r>
          </a:p>
        </p:txBody>
      </p:sp>
      <p:sp>
        <p:nvSpPr>
          <p:cNvPr id="20" name="TextBox 19">
            <a:extLst>
              <a:ext uri="{FF2B5EF4-FFF2-40B4-BE49-F238E27FC236}">
                <a16:creationId xmlns:a16="http://schemas.microsoft.com/office/drawing/2014/main" id="{1408559D-A37B-4D92-AC96-4F6A254835D9}"/>
              </a:ext>
            </a:extLst>
          </p:cNvPr>
          <p:cNvSpPr txBox="1"/>
          <p:nvPr/>
        </p:nvSpPr>
        <p:spPr>
          <a:xfrm>
            <a:off x="4349883" y="234103"/>
            <a:ext cx="26837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badi"/>
                <a:ea typeface="+mn-ea"/>
                <a:cs typeface="+mn-cs"/>
              </a:rPr>
              <a:t>Acknowledgements</a:t>
            </a:r>
          </a:p>
        </p:txBody>
      </p:sp>
      <p:sp>
        <p:nvSpPr>
          <p:cNvPr id="21" name="TextBox 8">
            <a:extLst>
              <a:ext uri="{FF2B5EF4-FFF2-40B4-BE49-F238E27FC236}">
                <a16:creationId xmlns:a16="http://schemas.microsoft.com/office/drawing/2014/main" id="{B54EE852-9091-4798-8AFC-1369F40810AD}"/>
              </a:ext>
            </a:extLst>
          </p:cNvPr>
          <p:cNvSpPr txBox="1">
            <a:spLocks noChangeArrowheads="1"/>
          </p:cNvSpPr>
          <p:nvPr/>
        </p:nvSpPr>
        <p:spPr bwMode="auto">
          <a:xfrm>
            <a:off x="7411827" y="734707"/>
            <a:ext cx="2682145" cy="2462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CDC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FDA/CFSAN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badi"/>
                <a:ea typeface="+mn-ea"/>
                <a:cs typeface="Aharoni" panose="02010803020104030203" pitchFamily="2" charset="-79"/>
              </a:rPr>
              <a:t>GenFS</a:t>
            </a:r>
            <a:endPar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USDA-FSIS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PHE/FERA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NHGRI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NIAID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WRAIR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Broad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Wadsworth/MDH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badi"/>
                <a:ea typeface="+mn-ea"/>
                <a:cs typeface="Aharoni" panose="02010803020104030203" pitchFamily="2" charset="-79"/>
              </a:rPr>
              <a:t>Vendors: PacBio, Illumina, Roche</a:t>
            </a:r>
          </a:p>
        </p:txBody>
      </p:sp>
    </p:spTree>
    <p:extLst>
      <p:ext uri="{BB962C8B-B14F-4D97-AF65-F5344CB8AC3E}">
        <p14:creationId xmlns:p14="http://schemas.microsoft.com/office/powerpoint/2010/main" val="168658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D42B7-ED05-4B3A-98A7-4A6807C7493E}"/>
              </a:ext>
            </a:extLst>
          </p:cNvPr>
          <p:cNvPicPr>
            <a:picLocks noChangeAspect="1"/>
          </p:cNvPicPr>
          <p:nvPr/>
        </p:nvPicPr>
        <p:blipFill>
          <a:blip r:embed="rId2"/>
          <a:stretch>
            <a:fillRect/>
          </a:stretch>
        </p:blipFill>
        <p:spPr>
          <a:xfrm>
            <a:off x="830536" y="1957492"/>
            <a:ext cx="9933709" cy="3839488"/>
          </a:xfrm>
          <a:prstGeom prst="rect">
            <a:avLst/>
          </a:prstGeom>
          <a:ln>
            <a:solidFill>
              <a:schemeClr val="accent1"/>
            </a:solidFill>
          </a:ln>
        </p:spPr>
      </p:pic>
      <p:sp>
        <p:nvSpPr>
          <p:cNvPr id="6" name="Rectangle 5">
            <a:extLst>
              <a:ext uri="{FF2B5EF4-FFF2-40B4-BE49-F238E27FC236}">
                <a16:creationId xmlns:a16="http://schemas.microsoft.com/office/drawing/2014/main" id="{1B7F29BA-1242-48B2-8556-56A80B768544}"/>
              </a:ext>
            </a:extLst>
          </p:cNvPr>
          <p:cNvSpPr/>
          <p:nvPr/>
        </p:nvSpPr>
        <p:spPr>
          <a:xfrm>
            <a:off x="4104152" y="5958182"/>
            <a:ext cx="4645824" cy="646331"/>
          </a:xfrm>
          <a:prstGeom prst="rect">
            <a:avLst/>
          </a:prstGeom>
        </p:spPr>
        <p:txBody>
          <a:bodyPr wrap="none">
            <a:spAutoFit/>
          </a:bodyPr>
          <a:lstStyle/>
          <a:p>
            <a:r>
              <a:rPr lang="en-US">
                <a:latin typeface="Abadi" panose="020B0604020104020204" pitchFamily="34" charset="0"/>
              </a:rPr>
              <a:t>https://pubmed.ncbi.nlm.nih.gov/32514171/</a:t>
            </a:r>
          </a:p>
          <a:p>
            <a:r>
              <a:rPr lang="en-US">
                <a:latin typeface="Abadi" panose="020B0604020104020204" pitchFamily="34" charset="0"/>
              </a:rPr>
              <a:t>doi: 10.1038/s41591-020-0894-4</a:t>
            </a:r>
          </a:p>
        </p:txBody>
      </p:sp>
      <p:sp>
        <p:nvSpPr>
          <p:cNvPr id="4" name="TextBox 3">
            <a:extLst>
              <a:ext uri="{FF2B5EF4-FFF2-40B4-BE49-F238E27FC236}">
                <a16:creationId xmlns:a16="http://schemas.microsoft.com/office/drawing/2014/main" id="{43D8D4B1-528D-4266-9C36-7E48C198749D}"/>
              </a:ext>
            </a:extLst>
          </p:cNvPr>
          <p:cNvSpPr txBox="1"/>
          <p:nvPr/>
        </p:nvSpPr>
        <p:spPr>
          <a:xfrm>
            <a:off x="2424635" y="907395"/>
            <a:ext cx="5546968" cy="646331"/>
          </a:xfrm>
          <a:prstGeom prst="rect">
            <a:avLst/>
          </a:prstGeom>
          <a:noFill/>
        </p:spPr>
        <p:txBody>
          <a:bodyPr wrap="none" rtlCol="0">
            <a:spAutoFit/>
          </a:bodyPr>
          <a:lstStyle/>
          <a:p>
            <a:r>
              <a:rPr lang="en-US" sz="3600"/>
              <a:t>Background to analysis steps</a:t>
            </a:r>
          </a:p>
        </p:txBody>
      </p:sp>
    </p:spTree>
    <p:extLst>
      <p:ext uri="{BB962C8B-B14F-4D97-AF65-F5344CB8AC3E}">
        <p14:creationId xmlns:p14="http://schemas.microsoft.com/office/powerpoint/2010/main" val="3380670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703E3-922F-491C-807F-80A773102BC1}"/>
              </a:ext>
            </a:extLst>
          </p:cNvPr>
          <p:cNvSpPr txBox="1"/>
          <p:nvPr/>
        </p:nvSpPr>
        <p:spPr>
          <a:xfrm>
            <a:off x="1545631" y="1196069"/>
            <a:ext cx="6840591" cy="2677656"/>
          </a:xfrm>
          <a:prstGeom prst="rect">
            <a:avLst/>
          </a:prstGeom>
          <a:noFill/>
        </p:spPr>
        <p:txBody>
          <a:bodyPr wrap="none" rtlCol="0">
            <a:spAutoFit/>
          </a:bodyPr>
          <a:lstStyle/>
          <a:p>
            <a:r>
              <a:rPr lang="en-US" sz="2800" b="1" u="sng"/>
              <a:t>Survey</a:t>
            </a:r>
          </a:p>
          <a:p>
            <a:endParaRPr lang="en-US" b="1" u="sng"/>
          </a:p>
          <a:p>
            <a:r>
              <a:rPr lang="en-US"/>
              <a:t>Please fill out the following survey to help us improve our workshops</a:t>
            </a:r>
          </a:p>
          <a:p>
            <a:endParaRPr lang="en-US"/>
          </a:p>
          <a:p>
            <a:endParaRPr lang="en-US"/>
          </a:p>
          <a:p>
            <a:r>
              <a:rPr lang="en-US" sz="3200">
                <a:hlinkClick r:id="rId2"/>
              </a:rPr>
              <a:t>https://forms.gle/U8sooNwut3NiuyQq6</a:t>
            </a:r>
            <a:endParaRPr lang="en-US" sz="3200"/>
          </a:p>
          <a:p>
            <a:endParaRPr lang="en-US" b="1" u="sng"/>
          </a:p>
          <a:p>
            <a:endParaRPr lang="en-US"/>
          </a:p>
        </p:txBody>
      </p:sp>
    </p:spTree>
    <p:extLst>
      <p:ext uri="{BB962C8B-B14F-4D97-AF65-F5344CB8AC3E}">
        <p14:creationId xmlns:p14="http://schemas.microsoft.com/office/powerpoint/2010/main" val="2825538177"/>
      </p:ext>
    </p:extLst>
  </p:cSld>
  <p:clrMapOvr>
    <a:masterClrMapping/>
  </p:clrMapOvr>
</p:sld>
</file>

<file path=ppt/theme/theme1.xml><?xml version="1.0" encoding="utf-8"?>
<a:theme xmlns:a="http://schemas.openxmlformats.org/drawingml/2006/main" name="Office Theme">
  <a:themeElements>
    <a:clrScheme name="NCBI Colors 1">
      <a:dk1>
        <a:srgbClr val="000000"/>
      </a:dk1>
      <a:lt1>
        <a:srgbClr val="FFFFFF"/>
      </a:lt1>
      <a:dk2>
        <a:srgbClr val="44546A"/>
      </a:dk2>
      <a:lt2>
        <a:srgbClr val="E7E6E6"/>
      </a:lt2>
      <a:accent1>
        <a:srgbClr val="0071BC"/>
      </a:accent1>
      <a:accent2>
        <a:srgbClr val="AEB0B5"/>
      </a:accent2>
      <a:accent3>
        <a:srgbClr val="00A6D2"/>
      </a:accent3>
      <a:accent4>
        <a:srgbClr val="981B1E"/>
      </a:accent4>
      <a:accent5>
        <a:srgbClr val="002455"/>
      </a:accent5>
      <a:accent6>
        <a:srgbClr val="2E8540"/>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ldgarden_NCBI_tools_for_AMR_surveillance_NARMS" id="{B3231334-DAD9-6042-9270-F69565AD2DFA}" vid="{96CABB38-E369-7243-ACF4-7347B664AA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10202</TotalTime>
  <Words>6230</Words>
  <Application>Microsoft Office PowerPoint</Application>
  <PresentationFormat>Widescreen</PresentationFormat>
  <Paragraphs>1022</Paragraphs>
  <Slides>90</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90</vt:i4>
      </vt:variant>
    </vt:vector>
  </HeadingPairs>
  <TitlesOfParts>
    <vt:vector size="106" baseType="lpstr">
      <vt:lpstr>Abadi</vt:lpstr>
      <vt:lpstr>Arial</vt:lpstr>
      <vt:lpstr>Arial Unicode MS</vt:lpstr>
      <vt:lpstr>Calibri</vt:lpstr>
      <vt:lpstr>Calibri Light</vt:lpstr>
      <vt:lpstr>Courier</vt:lpstr>
      <vt:lpstr>Gill Sans MT</vt:lpstr>
      <vt:lpstr>Helvetica</vt:lpstr>
      <vt:lpstr>Lato</vt:lpstr>
      <vt:lpstr>MinionPro-It</vt:lpstr>
      <vt:lpstr>MinionPro-Regular</vt:lpstr>
      <vt:lpstr>Source Sans Pro</vt:lpstr>
      <vt:lpstr>STIXGeneral-Regular</vt:lpstr>
      <vt:lpstr>Symbol</vt:lpstr>
      <vt:lpstr>Times New Roman</vt:lpstr>
      <vt:lpstr>Office Theme</vt:lpstr>
      <vt:lpstr>ASM NGS Pre Conference NCBI Workshop </vt:lpstr>
      <vt:lpstr>ASM NGS Pre Conference NCBI Workshop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SKESA: Strategic Kmer Extension for Scrupulous Assemblies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 Scale Requires Concise Information</vt:lpstr>
      <vt:lpstr>That signifier is the gene symbol </vt:lpstr>
      <vt:lpstr>AMRFinderPlus Uses a Curated Database, HMMs and BLAST to Identify AMR genes</vt:lpstr>
      <vt:lpstr>PowerPoint Presentation</vt:lpstr>
      <vt:lpstr>PowerPoint Presentation</vt:lpstr>
      <vt:lpstr>PowerPoint Presentation</vt:lpstr>
      <vt:lpstr>PowerPoint Presentation</vt:lpstr>
      <vt:lpstr>PowerPoint Presentation</vt:lpstr>
      <vt:lpstr>How We Are Predicting AMR in These Isolates</vt:lpstr>
      <vt:lpstr>The Biology of AMR Resistance in Acinetobacter (in 1 slide…)</vt:lpstr>
      <vt:lpstr>AMR Analysis Summary</vt:lpstr>
      <vt:lpstr>Two Examples of Prediction Errors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goals of Pathogen Detection pipeline</vt:lpstr>
      <vt:lpstr>Pathogen Detection Pipeline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BigQuery?</vt:lpstr>
      <vt:lpstr>SRA in BigQuery?</vt:lpstr>
      <vt:lpstr>STAT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Feldgarden</dc:creator>
  <cp:lastModifiedBy>Klimke, Bill (NIH/NLM/NCBI) [E]</cp:lastModifiedBy>
  <cp:revision>72</cp:revision>
  <dcterms:created xsi:type="dcterms:W3CDTF">2020-11-23T18:48:08Z</dcterms:created>
  <dcterms:modified xsi:type="dcterms:W3CDTF">2020-12-07T18:53:39Z</dcterms:modified>
</cp:coreProperties>
</file>